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sldIdLst>
    <p:sldId id="256" r:id="rId5"/>
    <p:sldId id="368" r:id="rId6"/>
    <p:sldId id="356" r:id="rId7"/>
    <p:sldId id="334" r:id="rId8"/>
    <p:sldId id="335" r:id="rId9"/>
    <p:sldId id="378" r:id="rId10"/>
    <p:sldId id="379" r:id="rId11"/>
    <p:sldId id="373" r:id="rId12"/>
    <p:sldId id="374" r:id="rId13"/>
    <p:sldId id="375" r:id="rId14"/>
    <p:sldId id="376" r:id="rId15"/>
    <p:sldId id="377" r:id="rId16"/>
    <p:sldId id="333" r:id="rId17"/>
    <p:sldId id="372" r:id="rId18"/>
    <p:sldId id="380" r:id="rId19"/>
    <p:sldId id="341" r:id="rId20"/>
    <p:sldId id="381" r:id="rId21"/>
    <p:sldId id="366" r:id="rId22"/>
    <p:sldId id="367" r:id="rId23"/>
    <p:sldId id="2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985" autoAdjust="0"/>
    <p:restoredTop sz="69252"/>
  </p:normalViewPr>
  <p:slideViewPr>
    <p:cSldViewPr snapToGrid="0" snapToObjects="1">
      <p:cViewPr varScale="1">
        <p:scale>
          <a:sx n="47" d="100"/>
          <a:sy n="47" d="100"/>
        </p:scale>
        <p:origin x="846" y="4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0BB9D7-29D5-944A-95B8-A282FEF8A278}" type="doc">
      <dgm:prSet loTypeId="urn:microsoft.com/office/officeart/2005/8/layout/process2" loCatId="" qsTypeId="urn:microsoft.com/office/officeart/2005/8/quickstyle/simple1" qsCatId="simple" csTypeId="urn:microsoft.com/office/officeart/2005/8/colors/colorful4" csCatId="colorful" phldr="1"/>
      <dgm:spPr/>
    </dgm:pt>
    <dgm:pt modelId="{D004F0FC-534C-6342-9A30-7AF8A24FC698}">
      <dgm:prSet phldrT="[Text]"/>
      <dgm:spPr/>
      <dgm:t>
        <a:bodyPr/>
        <a:lstStyle/>
        <a:p>
          <a:r>
            <a:rPr lang="en-US" dirty="0"/>
            <a:t>Presentation</a:t>
          </a:r>
        </a:p>
      </dgm:t>
    </dgm:pt>
    <dgm:pt modelId="{703834DF-B8A2-E240-90F1-B78826FFA29A}" type="parTrans" cxnId="{B3C9BF58-B886-EA48-ACFB-2844B2772915}">
      <dgm:prSet/>
      <dgm:spPr/>
      <dgm:t>
        <a:bodyPr/>
        <a:lstStyle/>
        <a:p>
          <a:endParaRPr lang="en-US"/>
        </a:p>
      </dgm:t>
    </dgm:pt>
    <dgm:pt modelId="{421A00A6-0C54-2148-8724-B471FF68BB39}" type="sibTrans" cxnId="{B3C9BF58-B886-EA48-ACFB-2844B2772915}">
      <dgm:prSet/>
      <dgm:spPr/>
      <dgm:t>
        <a:bodyPr/>
        <a:lstStyle/>
        <a:p>
          <a:endParaRPr lang="en-US"/>
        </a:p>
      </dgm:t>
    </dgm:pt>
    <dgm:pt modelId="{EC24C1C6-B1A2-E544-82A9-59AD656320B4}">
      <dgm:prSet phldrT="[Text]"/>
      <dgm:spPr/>
      <dgm:t>
        <a:bodyPr/>
        <a:lstStyle/>
        <a:p>
          <a:r>
            <a:rPr lang="en-US" dirty="0"/>
            <a:t>Business</a:t>
          </a:r>
        </a:p>
      </dgm:t>
    </dgm:pt>
    <dgm:pt modelId="{082BDD44-71B1-9C4B-96A4-1A043C6C66BB}" type="parTrans" cxnId="{5B9A9C63-74DB-0E41-BA47-F8CE471406F0}">
      <dgm:prSet/>
      <dgm:spPr/>
      <dgm:t>
        <a:bodyPr/>
        <a:lstStyle/>
        <a:p>
          <a:endParaRPr lang="en-US"/>
        </a:p>
      </dgm:t>
    </dgm:pt>
    <dgm:pt modelId="{398848FB-00E4-5B43-BE01-D448740AFEB0}" type="sibTrans" cxnId="{5B9A9C63-74DB-0E41-BA47-F8CE471406F0}">
      <dgm:prSet/>
      <dgm:spPr/>
      <dgm:t>
        <a:bodyPr/>
        <a:lstStyle/>
        <a:p>
          <a:endParaRPr lang="en-US"/>
        </a:p>
      </dgm:t>
    </dgm:pt>
    <dgm:pt modelId="{EB577B27-C3BE-CB41-B278-3035A44002E4}">
      <dgm:prSet phldrT="[Text]"/>
      <dgm:spPr/>
      <dgm:t>
        <a:bodyPr/>
        <a:lstStyle/>
        <a:p>
          <a:r>
            <a:rPr lang="en-US" dirty="0"/>
            <a:t>Data</a:t>
          </a:r>
        </a:p>
      </dgm:t>
    </dgm:pt>
    <dgm:pt modelId="{83EF3BC7-DDE0-5D47-9FF9-55BC607654B1}" type="parTrans" cxnId="{A97B1B94-334C-C644-90B3-C967976FB06E}">
      <dgm:prSet/>
      <dgm:spPr/>
      <dgm:t>
        <a:bodyPr/>
        <a:lstStyle/>
        <a:p>
          <a:endParaRPr lang="en-US"/>
        </a:p>
      </dgm:t>
    </dgm:pt>
    <dgm:pt modelId="{16B71FBD-ACC8-084F-8174-CD1F79082463}" type="sibTrans" cxnId="{A97B1B94-334C-C644-90B3-C967976FB06E}">
      <dgm:prSet/>
      <dgm:spPr/>
      <dgm:t>
        <a:bodyPr/>
        <a:lstStyle/>
        <a:p>
          <a:endParaRPr lang="en-US"/>
        </a:p>
      </dgm:t>
    </dgm:pt>
    <dgm:pt modelId="{45A1B1DC-6886-B04A-8ADE-2E8C875F438A}" type="pres">
      <dgm:prSet presAssocID="{950BB9D7-29D5-944A-95B8-A282FEF8A278}" presName="linearFlow" presStyleCnt="0">
        <dgm:presLayoutVars>
          <dgm:resizeHandles val="exact"/>
        </dgm:presLayoutVars>
      </dgm:prSet>
      <dgm:spPr/>
    </dgm:pt>
    <dgm:pt modelId="{151DCEA7-CE85-F34C-8FD9-7BB40FBD12E4}" type="pres">
      <dgm:prSet presAssocID="{D004F0FC-534C-6342-9A30-7AF8A24FC698}" presName="node" presStyleLbl="node1" presStyleIdx="0" presStyleCnt="3">
        <dgm:presLayoutVars>
          <dgm:bulletEnabled val="1"/>
        </dgm:presLayoutVars>
      </dgm:prSet>
      <dgm:spPr/>
      <dgm:t>
        <a:bodyPr/>
        <a:lstStyle/>
        <a:p>
          <a:endParaRPr lang="en-US"/>
        </a:p>
      </dgm:t>
    </dgm:pt>
    <dgm:pt modelId="{B04AD003-A178-2B46-8FE1-D266D5216DFA}" type="pres">
      <dgm:prSet presAssocID="{421A00A6-0C54-2148-8724-B471FF68BB39}" presName="sibTrans" presStyleLbl="sibTrans2D1" presStyleIdx="0" presStyleCnt="2"/>
      <dgm:spPr/>
      <dgm:t>
        <a:bodyPr/>
        <a:lstStyle/>
        <a:p>
          <a:endParaRPr lang="en-US"/>
        </a:p>
      </dgm:t>
    </dgm:pt>
    <dgm:pt modelId="{B670276F-9749-8347-8DCF-C10F93A9B091}" type="pres">
      <dgm:prSet presAssocID="{421A00A6-0C54-2148-8724-B471FF68BB39}" presName="connectorText" presStyleLbl="sibTrans2D1" presStyleIdx="0" presStyleCnt="2"/>
      <dgm:spPr/>
      <dgm:t>
        <a:bodyPr/>
        <a:lstStyle/>
        <a:p>
          <a:endParaRPr lang="en-US"/>
        </a:p>
      </dgm:t>
    </dgm:pt>
    <dgm:pt modelId="{E4AAB268-6A0D-7D49-95ED-C99A2E7FD0EB}" type="pres">
      <dgm:prSet presAssocID="{EC24C1C6-B1A2-E544-82A9-59AD656320B4}" presName="node" presStyleLbl="node1" presStyleIdx="1" presStyleCnt="3">
        <dgm:presLayoutVars>
          <dgm:bulletEnabled val="1"/>
        </dgm:presLayoutVars>
      </dgm:prSet>
      <dgm:spPr/>
      <dgm:t>
        <a:bodyPr/>
        <a:lstStyle/>
        <a:p>
          <a:endParaRPr lang="en-US"/>
        </a:p>
      </dgm:t>
    </dgm:pt>
    <dgm:pt modelId="{45B040C8-A7C8-0346-BFF1-A1CF69108D07}" type="pres">
      <dgm:prSet presAssocID="{398848FB-00E4-5B43-BE01-D448740AFEB0}" presName="sibTrans" presStyleLbl="sibTrans2D1" presStyleIdx="1" presStyleCnt="2"/>
      <dgm:spPr/>
      <dgm:t>
        <a:bodyPr/>
        <a:lstStyle/>
        <a:p>
          <a:endParaRPr lang="en-US"/>
        </a:p>
      </dgm:t>
    </dgm:pt>
    <dgm:pt modelId="{2D48EA21-35B3-3042-B05A-4A27533ABF87}" type="pres">
      <dgm:prSet presAssocID="{398848FB-00E4-5B43-BE01-D448740AFEB0}" presName="connectorText" presStyleLbl="sibTrans2D1" presStyleIdx="1" presStyleCnt="2"/>
      <dgm:spPr/>
      <dgm:t>
        <a:bodyPr/>
        <a:lstStyle/>
        <a:p>
          <a:endParaRPr lang="en-US"/>
        </a:p>
      </dgm:t>
    </dgm:pt>
    <dgm:pt modelId="{A8F1A7F2-86DE-AE4B-9D7C-768BC3E4C36F}" type="pres">
      <dgm:prSet presAssocID="{EB577B27-C3BE-CB41-B278-3035A44002E4}" presName="node" presStyleLbl="node1" presStyleIdx="2" presStyleCnt="3">
        <dgm:presLayoutVars>
          <dgm:bulletEnabled val="1"/>
        </dgm:presLayoutVars>
      </dgm:prSet>
      <dgm:spPr/>
      <dgm:t>
        <a:bodyPr/>
        <a:lstStyle/>
        <a:p>
          <a:endParaRPr lang="en-US"/>
        </a:p>
      </dgm:t>
    </dgm:pt>
  </dgm:ptLst>
  <dgm:cxnLst>
    <dgm:cxn modelId="{A538705E-2EC9-054F-9212-215F6810DAA4}" type="presOf" srcId="{950BB9D7-29D5-944A-95B8-A282FEF8A278}" destId="{45A1B1DC-6886-B04A-8ADE-2E8C875F438A}" srcOrd="0" destOrd="0" presId="urn:microsoft.com/office/officeart/2005/8/layout/process2"/>
    <dgm:cxn modelId="{5B9A9C63-74DB-0E41-BA47-F8CE471406F0}" srcId="{950BB9D7-29D5-944A-95B8-A282FEF8A278}" destId="{EC24C1C6-B1A2-E544-82A9-59AD656320B4}" srcOrd="1" destOrd="0" parTransId="{082BDD44-71B1-9C4B-96A4-1A043C6C66BB}" sibTransId="{398848FB-00E4-5B43-BE01-D448740AFEB0}"/>
    <dgm:cxn modelId="{A97B1B94-334C-C644-90B3-C967976FB06E}" srcId="{950BB9D7-29D5-944A-95B8-A282FEF8A278}" destId="{EB577B27-C3BE-CB41-B278-3035A44002E4}" srcOrd="2" destOrd="0" parTransId="{83EF3BC7-DDE0-5D47-9FF9-55BC607654B1}" sibTransId="{16B71FBD-ACC8-084F-8174-CD1F79082463}"/>
    <dgm:cxn modelId="{8953975B-94B8-664F-8C0A-552C3F4B93FD}" type="presOf" srcId="{398848FB-00E4-5B43-BE01-D448740AFEB0}" destId="{2D48EA21-35B3-3042-B05A-4A27533ABF87}" srcOrd="1" destOrd="0" presId="urn:microsoft.com/office/officeart/2005/8/layout/process2"/>
    <dgm:cxn modelId="{40BE0522-EF83-8741-B33A-89F6A352253A}" type="presOf" srcId="{EC24C1C6-B1A2-E544-82A9-59AD656320B4}" destId="{E4AAB268-6A0D-7D49-95ED-C99A2E7FD0EB}" srcOrd="0" destOrd="0" presId="urn:microsoft.com/office/officeart/2005/8/layout/process2"/>
    <dgm:cxn modelId="{8A7DB925-9912-0A48-A505-761F860DA0AB}" type="presOf" srcId="{D004F0FC-534C-6342-9A30-7AF8A24FC698}" destId="{151DCEA7-CE85-F34C-8FD9-7BB40FBD12E4}" srcOrd="0" destOrd="0" presId="urn:microsoft.com/office/officeart/2005/8/layout/process2"/>
    <dgm:cxn modelId="{27F8622F-70C2-C648-B307-58D4C2237E85}" type="presOf" srcId="{421A00A6-0C54-2148-8724-B471FF68BB39}" destId="{B04AD003-A178-2B46-8FE1-D266D5216DFA}" srcOrd="0" destOrd="0" presId="urn:microsoft.com/office/officeart/2005/8/layout/process2"/>
    <dgm:cxn modelId="{8B19B044-E76A-7F4A-BB9F-7F02F4A099A9}" type="presOf" srcId="{398848FB-00E4-5B43-BE01-D448740AFEB0}" destId="{45B040C8-A7C8-0346-BFF1-A1CF69108D07}" srcOrd="0" destOrd="0" presId="urn:microsoft.com/office/officeart/2005/8/layout/process2"/>
    <dgm:cxn modelId="{80CEB692-A3AC-0F40-928A-75416A830C8C}" type="presOf" srcId="{421A00A6-0C54-2148-8724-B471FF68BB39}" destId="{B670276F-9749-8347-8DCF-C10F93A9B091}" srcOrd="1" destOrd="0" presId="urn:microsoft.com/office/officeart/2005/8/layout/process2"/>
    <dgm:cxn modelId="{26BFFCBA-61DB-BB4B-87A6-4C237A68B826}" type="presOf" srcId="{EB577B27-C3BE-CB41-B278-3035A44002E4}" destId="{A8F1A7F2-86DE-AE4B-9D7C-768BC3E4C36F}" srcOrd="0" destOrd="0" presId="urn:microsoft.com/office/officeart/2005/8/layout/process2"/>
    <dgm:cxn modelId="{B3C9BF58-B886-EA48-ACFB-2844B2772915}" srcId="{950BB9D7-29D5-944A-95B8-A282FEF8A278}" destId="{D004F0FC-534C-6342-9A30-7AF8A24FC698}" srcOrd="0" destOrd="0" parTransId="{703834DF-B8A2-E240-90F1-B78826FFA29A}" sibTransId="{421A00A6-0C54-2148-8724-B471FF68BB39}"/>
    <dgm:cxn modelId="{07712136-C23F-2541-A927-C8986381E837}" type="presParOf" srcId="{45A1B1DC-6886-B04A-8ADE-2E8C875F438A}" destId="{151DCEA7-CE85-F34C-8FD9-7BB40FBD12E4}" srcOrd="0" destOrd="0" presId="urn:microsoft.com/office/officeart/2005/8/layout/process2"/>
    <dgm:cxn modelId="{0DA98A76-3D8A-FE4B-BAE6-FDB24636FB81}" type="presParOf" srcId="{45A1B1DC-6886-B04A-8ADE-2E8C875F438A}" destId="{B04AD003-A178-2B46-8FE1-D266D5216DFA}" srcOrd="1" destOrd="0" presId="urn:microsoft.com/office/officeart/2005/8/layout/process2"/>
    <dgm:cxn modelId="{3D82253E-C844-2843-BFA2-EFC3A365E030}" type="presParOf" srcId="{B04AD003-A178-2B46-8FE1-D266D5216DFA}" destId="{B670276F-9749-8347-8DCF-C10F93A9B091}" srcOrd="0" destOrd="0" presId="urn:microsoft.com/office/officeart/2005/8/layout/process2"/>
    <dgm:cxn modelId="{94BE9B33-02BB-5848-83AD-646322EB470A}" type="presParOf" srcId="{45A1B1DC-6886-B04A-8ADE-2E8C875F438A}" destId="{E4AAB268-6A0D-7D49-95ED-C99A2E7FD0EB}" srcOrd="2" destOrd="0" presId="urn:microsoft.com/office/officeart/2005/8/layout/process2"/>
    <dgm:cxn modelId="{0E27B490-1FA1-844C-94CD-9A6EF82660F1}" type="presParOf" srcId="{45A1B1DC-6886-B04A-8ADE-2E8C875F438A}" destId="{45B040C8-A7C8-0346-BFF1-A1CF69108D07}" srcOrd="3" destOrd="0" presId="urn:microsoft.com/office/officeart/2005/8/layout/process2"/>
    <dgm:cxn modelId="{5587F87E-6532-F14D-A453-24B6A03AD234}" type="presParOf" srcId="{45B040C8-A7C8-0346-BFF1-A1CF69108D07}" destId="{2D48EA21-35B3-3042-B05A-4A27533ABF87}" srcOrd="0" destOrd="0" presId="urn:microsoft.com/office/officeart/2005/8/layout/process2"/>
    <dgm:cxn modelId="{F9D33B85-F4C7-9A45-9252-15F00E0902E9}" type="presParOf" srcId="{45A1B1DC-6886-B04A-8ADE-2E8C875F438A}" destId="{A8F1A7F2-86DE-AE4B-9D7C-768BC3E4C36F}" srcOrd="4"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1DCEA7-CE85-F34C-8FD9-7BB40FBD12E4}">
      <dsp:nvSpPr>
        <dsp:cNvPr id="0" name=""/>
        <dsp:cNvSpPr/>
      </dsp:nvSpPr>
      <dsp:spPr>
        <a:xfrm>
          <a:off x="525382" y="0"/>
          <a:ext cx="1946434" cy="1081352"/>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Presentation</a:t>
          </a:r>
        </a:p>
      </dsp:txBody>
      <dsp:txXfrm>
        <a:off x="557054" y="31672"/>
        <a:ext cx="1883090" cy="1018008"/>
      </dsp:txXfrm>
    </dsp:sp>
    <dsp:sp modelId="{B04AD003-A178-2B46-8FE1-D266D5216DFA}">
      <dsp:nvSpPr>
        <dsp:cNvPr id="0" name=""/>
        <dsp:cNvSpPr/>
      </dsp:nvSpPr>
      <dsp:spPr>
        <a:xfrm rot="5400000">
          <a:off x="1295846" y="1108386"/>
          <a:ext cx="405507" cy="48660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rot="-5400000">
        <a:off x="1352618" y="1148936"/>
        <a:ext cx="291964" cy="283855"/>
      </dsp:txXfrm>
    </dsp:sp>
    <dsp:sp modelId="{E4AAB268-6A0D-7D49-95ED-C99A2E7FD0EB}">
      <dsp:nvSpPr>
        <dsp:cNvPr id="0" name=""/>
        <dsp:cNvSpPr/>
      </dsp:nvSpPr>
      <dsp:spPr>
        <a:xfrm>
          <a:off x="525382" y="1622028"/>
          <a:ext cx="1946434" cy="1081352"/>
        </a:xfrm>
        <a:prstGeom prst="roundRect">
          <a:avLst>
            <a:gd name="adj" fmla="val 10000"/>
          </a:avLst>
        </a:prstGeom>
        <a:solidFill>
          <a:schemeClr val="accent4">
            <a:hueOff val="4900445"/>
            <a:satOff val="-20388"/>
            <a:lumOff val="48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Business</a:t>
          </a:r>
        </a:p>
      </dsp:txBody>
      <dsp:txXfrm>
        <a:off x="557054" y="1653700"/>
        <a:ext cx="1883090" cy="1018008"/>
      </dsp:txXfrm>
    </dsp:sp>
    <dsp:sp modelId="{45B040C8-A7C8-0346-BFF1-A1CF69108D07}">
      <dsp:nvSpPr>
        <dsp:cNvPr id="0" name=""/>
        <dsp:cNvSpPr/>
      </dsp:nvSpPr>
      <dsp:spPr>
        <a:xfrm rot="5400000">
          <a:off x="1295846" y="2730414"/>
          <a:ext cx="405507" cy="486608"/>
        </a:xfrm>
        <a:prstGeom prst="rightArrow">
          <a:avLst>
            <a:gd name="adj1" fmla="val 60000"/>
            <a:gd name="adj2" fmla="val 50000"/>
          </a:avLst>
        </a:prstGeom>
        <a:solidFill>
          <a:schemeClr val="accent4">
            <a:hueOff val="9800891"/>
            <a:satOff val="-40777"/>
            <a:lumOff val="960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rot="-5400000">
        <a:off x="1352618" y="2770964"/>
        <a:ext cx="291964" cy="283855"/>
      </dsp:txXfrm>
    </dsp:sp>
    <dsp:sp modelId="{A8F1A7F2-86DE-AE4B-9D7C-768BC3E4C36F}">
      <dsp:nvSpPr>
        <dsp:cNvPr id="0" name=""/>
        <dsp:cNvSpPr/>
      </dsp:nvSpPr>
      <dsp:spPr>
        <a:xfrm>
          <a:off x="525382" y="3244056"/>
          <a:ext cx="1946434" cy="1081352"/>
        </a:xfrm>
        <a:prstGeom prst="roundRect">
          <a:avLst>
            <a:gd name="adj" fmla="val 10000"/>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Data</a:t>
          </a:r>
        </a:p>
      </dsp:txBody>
      <dsp:txXfrm>
        <a:off x="557054" y="3275728"/>
        <a:ext cx="1883090" cy="1018008"/>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0.png>
</file>

<file path=ppt/media/image11.jpg>
</file>

<file path=ppt/media/image2.png>
</file>

<file path=ppt/media/image3.jpe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B21FA1-2AC1-9847-846C-5DA8D4E0BC5E}" type="datetimeFigureOut">
              <a:rPr lang="en-US" smtClean="0"/>
              <a:t>11/5/2023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24E20-1573-2443-BA4F-3E0C57E9D3E7}" type="slidenum">
              <a:rPr lang="en-US" smtClean="0"/>
              <a:t>‹#›</a:t>
            </a:fld>
            <a:endParaRPr lang="en-US"/>
          </a:p>
        </p:txBody>
      </p:sp>
    </p:spTree>
    <p:extLst>
      <p:ext uri="{BB962C8B-B14F-4D97-AF65-F5344CB8AC3E}">
        <p14:creationId xmlns:p14="http://schemas.microsoft.com/office/powerpoint/2010/main" val="1505700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ocs.microsoft.com/en-us/aspnet/core/security/app-secrets?view=aspnetcore-3.0&amp;tabs=windows#secret-manager"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www.connectionstrings.co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1</a:t>
            </a:fld>
            <a:endParaRPr lang="en-US"/>
          </a:p>
        </p:txBody>
      </p:sp>
    </p:spTree>
    <p:extLst>
      <p:ext uri="{BB962C8B-B14F-4D97-AF65-F5344CB8AC3E}">
        <p14:creationId xmlns:p14="http://schemas.microsoft.com/office/powerpoint/2010/main" val="1449738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424E20-1573-2443-BA4F-3E0C57E9D3E7}" type="slidenum">
              <a:rPr lang="en-US" smtClean="0"/>
              <a:t>2</a:t>
            </a:fld>
            <a:endParaRPr lang="en-US"/>
          </a:p>
        </p:txBody>
      </p:sp>
    </p:spTree>
    <p:extLst>
      <p:ext uri="{BB962C8B-B14F-4D97-AF65-F5344CB8AC3E}">
        <p14:creationId xmlns:p14="http://schemas.microsoft.com/office/powerpoint/2010/main" val="2647991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ODBC was first major access standard – older </a:t>
            </a:r>
            <a:r>
              <a:rPr lang="en-US" dirty="0" err="1"/>
              <a:t>programmes</a:t>
            </a:r>
            <a:r>
              <a:rPr lang="en-US" dirty="0"/>
              <a:t> will use it – maybe if you have to come across any legacy systems you would need to understand it.  It required that you first installed the ODBC for the specific database on your machine (and/or on the deployed machine).  Then you had a way of getting to the data.</a:t>
            </a:r>
          </a:p>
          <a:p>
            <a:endParaRPr lang="en-US" dirty="0"/>
          </a:p>
          <a:p>
            <a:r>
              <a:rPr lang="en-US" dirty="0"/>
              <a:t>DAO – objects that will help provided access.  Third party or self-written.</a:t>
            </a:r>
          </a:p>
          <a:p>
            <a:endParaRPr lang="en-US" dirty="0"/>
          </a:p>
          <a:p>
            <a:r>
              <a:rPr lang="en-US" dirty="0"/>
              <a:t>RAO – uses DAO and ODBC but is optimized for the databases that are deployed remotely.</a:t>
            </a:r>
          </a:p>
          <a:p>
            <a:endParaRPr lang="en-US" dirty="0"/>
          </a:p>
          <a:p>
            <a:r>
              <a:rPr lang="en-US" dirty="0"/>
              <a:t>OLE-DB provided a series of COM objects to give a low-level connectivity.  It allowed access to non-relational databases.</a:t>
            </a:r>
          </a:p>
          <a:p>
            <a:endParaRPr lang="en-US" dirty="0"/>
          </a:p>
          <a:p>
            <a:r>
              <a:rPr lang="en-US" dirty="0"/>
              <a:t>ADO.NET is part of the Microsoft .NET offering.  It replaced the earlier options for connectivity.</a:t>
            </a:r>
          </a:p>
        </p:txBody>
      </p:sp>
      <p:sp>
        <p:nvSpPr>
          <p:cNvPr id="4" name="Slide Number Placeholder 3"/>
          <p:cNvSpPr>
            <a:spLocks noGrp="1"/>
          </p:cNvSpPr>
          <p:nvPr>
            <p:ph type="sldNum" sz="quarter" idx="10"/>
          </p:nvPr>
        </p:nvSpPr>
        <p:spPr/>
        <p:txBody>
          <a:bodyPr/>
          <a:lstStyle/>
          <a:p>
            <a:fld id="{69424E20-1573-2443-BA4F-3E0C57E9D3E7}" type="slidenum">
              <a:rPr lang="en-US" smtClean="0"/>
              <a:t>5</a:t>
            </a:fld>
            <a:endParaRPr lang="en-US"/>
          </a:p>
        </p:txBody>
      </p:sp>
    </p:spTree>
    <p:extLst>
      <p:ext uri="{BB962C8B-B14F-4D97-AF65-F5344CB8AC3E}">
        <p14:creationId xmlns:p14="http://schemas.microsoft.com/office/powerpoint/2010/main" val="20126304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424E20-1573-2443-BA4F-3E0C57E9D3E7}" type="slidenum">
              <a:rPr lang="en-US" smtClean="0"/>
              <a:t>10</a:t>
            </a:fld>
            <a:endParaRPr lang="en-US"/>
          </a:p>
        </p:txBody>
      </p:sp>
    </p:spTree>
    <p:extLst>
      <p:ext uri="{BB962C8B-B14F-4D97-AF65-F5344CB8AC3E}">
        <p14:creationId xmlns:p14="http://schemas.microsoft.com/office/powerpoint/2010/main" val="16000094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424E20-1573-2443-BA4F-3E0C57E9D3E7}" type="slidenum">
              <a:rPr lang="en-US" smtClean="0"/>
              <a:t>12</a:t>
            </a:fld>
            <a:endParaRPr lang="en-US"/>
          </a:p>
        </p:txBody>
      </p:sp>
    </p:spTree>
    <p:extLst>
      <p:ext uri="{BB962C8B-B14F-4D97-AF65-F5344CB8AC3E}">
        <p14:creationId xmlns:p14="http://schemas.microsoft.com/office/powerpoint/2010/main" val="336692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9424E20-1573-2443-BA4F-3E0C57E9D3E7}" type="slidenum">
              <a:rPr lang="en-US" smtClean="0"/>
              <a:t>17</a:t>
            </a:fld>
            <a:endParaRPr lang="en-US"/>
          </a:p>
        </p:txBody>
      </p:sp>
    </p:spTree>
    <p:extLst>
      <p:ext uri="{BB962C8B-B14F-4D97-AF65-F5344CB8AC3E}">
        <p14:creationId xmlns:p14="http://schemas.microsoft.com/office/powerpoint/2010/main" val="36451992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Secret Manager - </a:t>
            </a:r>
            <a:r>
              <a:rPr lang="en-GB" dirty="0">
                <a:hlinkClick r:id="rId3"/>
              </a:rPr>
              <a:t>https://docs.microsoft.com/en-us/aspnet/core/security/app-secrets?view=aspnetcore-3.0&amp;tabs=windows#secret-manager</a:t>
            </a:r>
            <a:endParaRPr lang="en-GB" dirty="0"/>
          </a:p>
          <a:p>
            <a:endParaRPr lang="en-GB" dirty="0"/>
          </a:p>
          <a:p>
            <a:r>
              <a:rPr lang="en-GB" dirty="0"/>
              <a:t>Connection strings for any type of DB can be found here </a:t>
            </a:r>
            <a:r>
              <a:rPr lang="en-GB" dirty="0">
                <a:hlinkClick r:id="rId4"/>
              </a:rPr>
              <a:t>https://www.connectionstrings.com/</a:t>
            </a:r>
            <a:endParaRPr lang="en-GB" dirty="0"/>
          </a:p>
          <a:p>
            <a:endParaRPr lang="en-GB" dirty="0"/>
          </a:p>
          <a:p>
            <a:endParaRPr lang="en-GB" dirty="0"/>
          </a:p>
          <a:p>
            <a:endParaRPr lang="en-GB" dirty="0"/>
          </a:p>
          <a:p>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18</a:t>
            </a:fld>
            <a:endParaRPr lang="en-US"/>
          </a:p>
        </p:txBody>
      </p:sp>
    </p:spTree>
    <p:extLst>
      <p:ext uri="{BB962C8B-B14F-4D97-AF65-F5344CB8AC3E}">
        <p14:creationId xmlns:p14="http://schemas.microsoft.com/office/powerpoint/2010/main" val="6799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3855903" y="6356350"/>
            <a:ext cx="2215311" cy="365125"/>
          </a:xfrm>
        </p:spPr>
        <p:txBody>
          <a:bodyPr/>
          <a:lstStyle/>
          <a:p>
            <a:fld id="{F5BAE020-8C9E-9840-BD0E-4531656E4B0F}" type="datetimeFigureOut">
              <a:rPr lang="en-US" smtClean="0"/>
              <a:t>11/5/2023</a:t>
            </a:fld>
            <a:endParaRPr lang="en-US"/>
          </a:p>
        </p:txBody>
      </p:sp>
      <p:sp>
        <p:nvSpPr>
          <p:cNvPr id="5" name="Footer Placeholder 4"/>
          <p:cNvSpPr>
            <a:spLocks noGrp="1"/>
          </p:cNvSpPr>
          <p:nvPr>
            <p:ph type="ftr" sz="quarter" idx="11"/>
          </p:nvPr>
        </p:nvSpPr>
        <p:spPr>
          <a:xfrm>
            <a:off x="6208926" y="6356350"/>
            <a:ext cx="4114800" cy="365125"/>
          </a:xfrm>
        </p:spPr>
        <p:txBody>
          <a:bodyPr/>
          <a:lstStyle/>
          <a:p>
            <a:endParaRPr lang="en-US"/>
          </a:p>
        </p:txBody>
      </p:sp>
      <p:sp>
        <p:nvSpPr>
          <p:cNvPr id="6" name="Slide Number Placeholder 5"/>
          <p:cNvSpPr>
            <a:spLocks noGrp="1"/>
          </p:cNvSpPr>
          <p:nvPr>
            <p:ph type="sldNum" sz="quarter" idx="12"/>
          </p:nvPr>
        </p:nvSpPr>
        <p:spPr>
          <a:xfrm>
            <a:off x="10466027" y="6356350"/>
            <a:ext cx="1438619" cy="365125"/>
          </a:xfrm>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81126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46765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b="1"/>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832145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614395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b="1"/>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AE020-8C9E-9840-BD0E-4531656E4B0F}" type="datetimeFigureOut">
              <a:rPr lang="en-US" smtClean="0"/>
              <a:t>11/5/2023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835847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E020-8C9E-9840-BD0E-4531656E4B0F}"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50900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b="1"/>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lnSpc>
                <a:spcPct val="100000"/>
              </a:lnSpc>
              <a:spcBef>
                <a:spcPts val="60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F5BAE020-8C9E-9840-BD0E-4531656E4B0F}" type="datetimeFigureOut">
              <a:rPr lang="en-US" smtClean="0"/>
              <a:t>11/5/2023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79332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Date Placeholder 2"/>
          <p:cNvSpPr>
            <a:spLocks noGrp="1"/>
          </p:cNvSpPr>
          <p:nvPr>
            <p:ph type="dt" sz="half" idx="10"/>
          </p:nvPr>
        </p:nvSpPr>
        <p:spPr/>
        <p:txBody>
          <a:bodyPr/>
          <a:lstStyle/>
          <a:p>
            <a:fld id="{F5BAE020-8C9E-9840-BD0E-4531656E4B0F}" type="datetimeFigureOut">
              <a:rPr lang="en-US" smtClean="0"/>
              <a:t>11/5/2023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73532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E020-8C9E-9840-BD0E-4531656E4B0F}" type="datetimeFigureOut">
              <a:rPr lang="en-US" smtClean="0"/>
              <a:t>11/5/2023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694581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05173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275821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3">
            <a:duotone>
              <a:prstClr val="black"/>
              <a:schemeClr val="tx1">
                <a:lumMod val="95000"/>
                <a:lumOff val="5000"/>
                <a:tint val="45000"/>
                <a:satMod val="400000"/>
              </a:schemeClr>
            </a:duotone>
            <a:alphaModFix amt="10000"/>
            <a:extLst>
              <a:ext uri="{28A0092B-C50C-407E-A947-70E740481C1C}">
                <a14:useLocalDpi xmlns:a14="http://schemas.microsoft.com/office/drawing/2010/main"/>
              </a:ext>
            </a:extLst>
          </a:blip>
          <a:srcRect t="27292" r="4559" b="25287"/>
          <a:stretch/>
        </p:blipFill>
        <p:spPr>
          <a:xfrm>
            <a:off x="838201" y="1"/>
            <a:ext cx="113538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439798" y="6356349"/>
            <a:ext cx="183216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AE020-8C9E-9840-BD0E-4531656E4B0F}" type="datetimeFigureOut">
              <a:rPr lang="en-US" smtClean="0"/>
              <a:t>11/5/2023</a:t>
            </a:fld>
            <a:endParaRPr lang="en-US"/>
          </a:p>
        </p:txBody>
      </p:sp>
      <p:sp>
        <p:nvSpPr>
          <p:cNvPr id="5" name="Footer Placeholder 4"/>
          <p:cNvSpPr>
            <a:spLocks noGrp="1"/>
          </p:cNvSpPr>
          <p:nvPr>
            <p:ph type="ftr" sz="quarter" idx="3"/>
          </p:nvPr>
        </p:nvSpPr>
        <p:spPr>
          <a:xfrm>
            <a:off x="6374176" y="63575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87210" y="6356350"/>
            <a:ext cx="76659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DC5E60-82C3-FA40-995A-CD8F83A68BCB}" type="slidenum">
              <a:rPr lang="en-US" smtClean="0"/>
              <a:t>‹#›</a:t>
            </a:fld>
            <a:endParaRPr lang="en-US"/>
          </a:p>
        </p:txBody>
      </p:sp>
      <p:pic>
        <p:nvPicPr>
          <p:cNvPr id="8" name="Picture 7"/>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462266" y="5836197"/>
            <a:ext cx="2834667" cy="579932"/>
          </a:xfrm>
          <a:prstGeom prst="rect">
            <a:avLst/>
          </a:prstGeom>
        </p:spPr>
      </p:pic>
    </p:spTree>
    <p:extLst>
      <p:ext uri="{BB962C8B-B14F-4D97-AF65-F5344CB8AC3E}">
        <p14:creationId xmlns:p14="http://schemas.microsoft.com/office/powerpoint/2010/main" val="456511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1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1625" y="479426"/>
            <a:ext cx="8979877" cy="2387600"/>
          </a:xfrm>
        </p:spPr>
        <p:txBody>
          <a:bodyPr>
            <a:normAutofit/>
          </a:bodyPr>
          <a:lstStyle/>
          <a:p>
            <a:pPr algn="l"/>
            <a:r>
              <a:rPr lang="en-US" sz="5400" b="1" dirty="0">
                <a:cs typeface="Calibri Light"/>
              </a:rPr>
              <a:t>COMP2001</a:t>
            </a:r>
            <a:br>
              <a:rPr lang="en-US" sz="5400" b="1" dirty="0">
                <a:cs typeface="Calibri Light"/>
              </a:rPr>
            </a:br>
            <a:r>
              <a:rPr lang="en-US" sz="5400" dirty="0"/>
              <a:t>Database Connections</a:t>
            </a:r>
            <a:endParaRPr lang="en-US" sz="5400" b="1" dirty="0"/>
          </a:p>
        </p:txBody>
      </p:sp>
      <p:sp>
        <p:nvSpPr>
          <p:cNvPr id="3" name="Subtitle 2"/>
          <p:cNvSpPr>
            <a:spLocks noGrp="1"/>
          </p:cNvSpPr>
          <p:nvPr>
            <p:ph type="subTitle" idx="1"/>
          </p:nvPr>
        </p:nvSpPr>
        <p:spPr>
          <a:xfrm>
            <a:off x="391625" y="3493066"/>
            <a:ext cx="7337913" cy="1655762"/>
          </a:xfrm>
        </p:spPr>
        <p:txBody>
          <a:bodyPr>
            <a:normAutofit/>
          </a:bodyPr>
          <a:lstStyle/>
          <a:p>
            <a:pPr algn="r"/>
            <a:r>
              <a:rPr lang="en-US" sz="2800" dirty="0" smtClean="0"/>
              <a:t>Martin Read</a:t>
            </a:r>
            <a:endParaRPr lang="en-US" sz="2800" dirty="0"/>
          </a:p>
        </p:txBody>
      </p:sp>
    </p:spTree>
    <p:extLst>
      <p:ext uri="{BB962C8B-B14F-4D97-AF65-F5344CB8AC3E}">
        <p14:creationId xmlns:p14="http://schemas.microsoft.com/office/powerpoint/2010/main" val="1461858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0965"/>
            <a:ext cx="10515600" cy="955675"/>
          </a:xfrm>
        </p:spPr>
        <p:txBody>
          <a:bodyPr/>
          <a:lstStyle/>
          <a:p>
            <a:r>
              <a:rPr lang="en-GB" dirty="0"/>
              <a:t>ASP.NET</a:t>
            </a:r>
          </a:p>
        </p:txBody>
      </p:sp>
      <p:sp>
        <p:nvSpPr>
          <p:cNvPr id="3" name="Content Placeholder 2"/>
          <p:cNvSpPr>
            <a:spLocks noGrp="1"/>
          </p:cNvSpPr>
          <p:nvPr>
            <p:ph idx="1"/>
          </p:nvPr>
        </p:nvSpPr>
        <p:spPr>
          <a:xfrm>
            <a:off x="675640" y="1094104"/>
            <a:ext cx="11008360" cy="5408296"/>
          </a:xfrm>
        </p:spPr>
        <p:txBody>
          <a:bodyPr>
            <a:normAutofit/>
          </a:bodyPr>
          <a:lstStyle/>
          <a:p>
            <a:r>
              <a:rPr lang="en-GB" sz="3200" u="sng" dirty="0"/>
              <a:t>A</a:t>
            </a:r>
            <a:r>
              <a:rPr lang="en-GB" sz="3200" dirty="0"/>
              <a:t>ctive </a:t>
            </a:r>
            <a:r>
              <a:rPr lang="en-GB" sz="3200" u="sng" dirty="0"/>
              <a:t>S</a:t>
            </a:r>
            <a:r>
              <a:rPr lang="en-GB" sz="3200" dirty="0"/>
              <a:t>erver </a:t>
            </a:r>
            <a:r>
              <a:rPr lang="en-GB" sz="3200" u="sng" dirty="0"/>
              <a:t>P</a:t>
            </a:r>
            <a:r>
              <a:rPr lang="en-GB" sz="3200" dirty="0"/>
              <a:t>ages </a:t>
            </a:r>
            <a:r>
              <a:rPr lang="en-GB" sz="3200" u="sng" dirty="0"/>
              <a:t>N</a:t>
            </a:r>
            <a:r>
              <a:rPr lang="en-GB" sz="3200" dirty="0"/>
              <a:t>etwork </a:t>
            </a:r>
            <a:r>
              <a:rPr lang="en-GB" sz="3200" u="sng" dirty="0"/>
              <a:t>E</a:t>
            </a:r>
            <a:r>
              <a:rPr lang="en-GB" sz="3200" dirty="0"/>
              <a:t>nabled </a:t>
            </a:r>
            <a:r>
              <a:rPr lang="en-GB" sz="3200" u="sng" dirty="0" smtClean="0"/>
              <a:t>T</a:t>
            </a:r>
            <a:r>
              <a:rPr lang="en-GB" sz="3200" dirty="0" smtClean="0"/>
              <a:t>echnologies</a:t>
            </a:r>
          </a:p>
          <a:p>
            <a:r>
              <a:rPr lang="en-GB" sz="3200" dirty="0"/>
              <a:t>O</a:t>
            </a:r>
            <a:r>
              <a:rPr lang="en-GB" sz="3200" dirty="0" smtClean="0"/>
              <a:t>pen-source, server-side </a:t>
            </a:r>
            <a:r>
              <a:rPr lang="en-GB" sz="3200" dirty="0"/>
              <a:t>web-application </a:t>
            </a:r>
            <a:r>
              <a:rPr lang="en-GB" sz="3200" dirty="0" smtClean="0"/>
              <a:t>framework</a:t>
            </a:r>
          </a:p>
          <a:p>
            <a:r>
              <a:rPr lang="en-GB" sz="3200" dirty="0" smtClean="0"/>
              <a:t>Developed </a:t>
            </a:r>
            <a:r>
              <a:rPr lang="en-GB" sz="3200" dirty="0"/>
              <a:t>by Microsoft to allow programmers to build dynamic web sites, applications &amp;</a:t>
            </a:r>
            <a:r>
              <a:rPr lang="en-GB" sz="3200" dirty="0" smtClean="0"/>
              <a:t> services</a:t>
            </a:r>
          </a:p>
          <a:p>
            <a:r>
              <a:rPr lang="en-US" sz="3200" dirty="0"/>
              <a:t>ASP.NET has strong eco-system designed </a:t>
            </a:r>
            <a:r>
              <a:rPr lang="en-US" sz="3200" dirty="0" smtClean="0"/>
              <a:t>to </a:t>
            </a:r>
            <a:r>
              <a:rPr lang="en-US" sz="3200" dirty="0"/>
              <a:t>make things easier</a:t>
            </a:r>
          </a:p>
          <a:p>
            <a:pPr lvl="1"/>
            <a:r>
              <a:rPr lang="en-GB" sz="2800" dirty="0" smtClean="0"/>
              <a:t>Supports a number </a:t>
            </a:r>
            <a:r>
              <a:rPr lang="en-GB" sz="2800" dirty="0"/>
              <a:t>of programming models for building web </a:t>
            </a:r>
            <a:r>
              <a:rPr lang="en-GB" sz="2800" dirty="0" smtClean="0"/>
              <a:t>applications – including MVC</a:t>
            </a:r>
          </a:p>
          <a:p>
            <a:pPr lvl="1"/>
            <a:r>
              <a:rPr lang="en-GB" sz="2800" dirty="0" smtClean="0"/>
              <a:t>3 frameworks: </a:t>
            </a:r>
            <a:r>
              <a:rPr lang="en-GB" sz="2800" dirty="0"/>
              <a:t>Web Forms, ASP.NET </a:t>
            </a:r>
            <a:r>
              <a:rPr lang="en-GB" sz="2800" dirty="0" smtClean="0"/>
              <a:t>MVC &amp; </a:t>
            </a:r>
            <a:r>
              <a:rPr lang="en-GB" sz="2800" dirty="0"/>
              <a:t>ASP.NET Web </a:t>
            </a:r>
            <a:r>
              <a:rPr lang="en-GB" sz="2800" dirty="0" smtClean="0"/>
              <a:t>Pages – all now merged </a:t>
            </a:r>
            <a:r>
              <a:rPr lang="en-GB" sz="2800" dirty="0"/>
              <a:t>into </a:t>
            </a:r>
            <a:r>
              <a:rPr lang="en-GB" sz="2800" dirty="0" smtClean="0"/>
              <a:t>ASP.NET </a:t>
            </a:r>
            <a:r>
              <a:rPr lang="en-GB" sz="2800" dirty="0"/>
              <a:t>Core</a:t>
            </a:r>
            <a:endParaRPr lang="en-GB" sz="2800" dirty="0" smtClean="0"/>
          </a:p>
          <a:p>
            <a:r>
              <a:rPr lang="en-GB" dirty="0" smtClean="0"/>
              <a:t>Saved as .</a:t>
            </a:r>
            <a:r>
              <a:rPr lang="en-GB" dirty="0" err="1" smtClean="0"/>
              <a:t>aspx</a:t>
            </a:r>
            <a:r>
              <a:rPr lang="en-GB" dirty="0" smtClean="0"/>
              <a:t> (also .</a:t>
            </a:r>
            <a:r>
              <a:rPr lang="en-GB" dirty="0" err="1" smtClean="0"/>
              <a:t>cshtml</a:t>
            </a:r>
            <a:r>
              <a:rPr lang="en-GB" dirty="0" smtClean="0"/>
              <a:t> &amp; .</a:t>
            </a:r>
            <a:r>
              <a:rPr lang="en-GB" dirty="0" err="1" smtClean="0"/>
              <a:t>vbhtml</a:t>
            </a:r>
            <a:r>
              <a:rPr lang="en-GB" dirty="0" smtClean="0"/>
              <a:t>)</a:t>
            </a:r>
            <a:endParaRPr lang="en-GB" dirty="0"/>
          </a:p>
        </p:txBody>
      </p:sp>
    </p:spTree>
    <p:extLst>
      <p:ext uri="{BB962C8B-B14F-4D97-AF65-F5344CB8AC3E}">
        <p14:creationId xmlns:p14="http://schemas.microsoft.com/office/powerpoint/2010/main" val="13181291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10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1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xfrm>
            <a:off x="838200" y="141606"/>
            <a:ext cx="10515600" cy="1016634"/>
          </a:xfrm>
        </p:spPr>
        <p:txBody>
          <a:bodyPr/>
          <a:lstStyle/>
          <a:p>
            <a:r>
              <a:rPr lang="en-GB" altLang="en-US" dirty="0"/>
              <a:t>What is </a:t>
            </a:r>
            <a:r>
              <a:rPr lang="en-GB" altLang="en-US" dirty="0" smtClean="0"/>
              <a:t>ASP.net?</a:t>
            </a:r>
            <a:endParaRPr lang="en-GB" altLang="en-US" dirty="0"/>
          </a:p>
        </p:txBody>
      </p:sp>
      <p:sp>
        <p:nvSpPr>
          <p:cNvPr id="95235" name="Rectangle 3"/>
          <p:cNvSpPr>
            <a:spLocks noGrp="1" noChangeArrowheads="1"/>
          </p:cNvSpPr>
          <p:nvPr>
            <p:ph type="body" idx="1"/>
          </p:nvPr>
        </p:nvSpPr>
        <p:spPr>
          <a:xfrm>
            <a:off x="650240" y="1276985"/>
            <a:ext cx="10932160" cy="4351338"/>
          </a:xfrm>
        </p:spPr>
        <p:txBody>
          <a:bodyPr>
            <a:normAutofit/>
          </a:bodyPr>
          <a:lstStyle/>
          <a:p>
            <a:r>
              <a:rPr lang="en-GB" altLang="en-US" dirty="0" smtClean="0"/>
              <a:t>Client </a:t>
            </a:r>
            <a:r>
              <a:rPr lang="en-GB" altLang="en-US" dirty="0"/>
              <a:t>sends </a:t>
            </a:r>
            <a:r>
              <a:rPr lang="en-GB" altLang="en-US" dirty="0" smtClean="0"/>
              <a:t>request </a:t>
            </a:r>
            <a:r>
              <a:rPr lang="en-GB" altLang="en-US" dirty="0"/>
              <a:t>to web Server</a:t>
            </a:r>
          </a:p>
          <a:p>
            <a:r>
              <a:rPr lang="en-GB" altLang="en-US" dirty="0"/>
              <a:t>Web Server </a:t>
            </a:r>
            <a:r>
              <a:rPr lang="en-GB" altLang="en-US" dirty="0" smtClean="0"/>
              <a:t>uses ASP </a:t>
            </a:r>
            <a:r>
              <a:rPr lang="en-GB" altLang="en-US" dirty="0"/>
              <a:t>Interpreter to process </a:t>
            </a:r>
            <a:r>
              <a:rPr lang="en-GB" altLang="en-US" dirty="0" smtClean="0"/>
              <a:t>code </a:t>
            </a:r>
            <a:r>
              <a:rPr lang="en-GB" altLang="en-US" dirty="0"/>
              <a:t>in </a:t>
            </a:r>
            <a:r>
              <a:rPr lang="en-GB" altLang="en-US" dirty="0" smtClean="0"/>
              <a:t>ASP </a:t>
            </a:r>
            <a:r>
              <a:rPr lang="en-GB" altLang="en-US" dirty="0"/>
              <a:t>script</a:t>
            </a:r>
          </a:p>
          <a:p>
            <a:r>
              <a:rPr lang="en-GB" altLang="en-US" dirty="0" smtClean="0"/>
              <a:t>Interpreter </a:t>
            </a:r>
            <a:r>
              <a:rPr lang="en-GB" altLang="en-US" dirty="0"/>
              <a:t>opens </a:t>
            </a:r>
            <a:r>
              <a:rPr lang="en-GB" altLang="en-US" dirty="0" smtClean="0"/>
              <a:t>connection </a:t>
            </a:r>
            <a:r>
              <a:rPr lang="en-GB" altLang="en-US" dirty="0"/>
              <a:t>to </a:t>
            </a:r>
            <a:r>
              <a:rPr lang="en-GB" altLang="en-US" dirty="0" smtClean="0"/>
              <a:t>database &amp; </a:t>
            </a:r>
            <a:r>
              <a:rPr lang="en-GB" altLang="en-US" dirty="0"/>
              <a:t>sends </a:t>
            </a:r>
            <a:r>
              <a:rPr lang="en-GB" altLang="en-US" dirty="0" smtClean="0"/>
              <a:t>the SQL </a:t>
            </a:r>
            <a:r>
              <a:rPr lang="en-GB" altLang="en-US" dirty="0"/>
              <a:t>commands embedded in the ASP script</a:t>
            </a:r>
          </a:p>
          <a:p>
            <a:r>
              <a:rPr lang="en-GB" altLang="en-US" dirty="0" smtClean="0"/>
              <a:t>Interpreter processes </a:t>
            </a:r>
            <a:r>
              <a:rPr lang="en-GB" altLang="en-US" dirty="0"/>
              <a:t>information returned </a:t>
            </a:r>
            <a:r>
              <a:rPr lang="en-GB" altLang="en-US" dirty="0" smtClean="0"/>
              <a:t>by </a:t>
            </a:r>
            <a:r>
              <a:rPr lang="en-GB" altLang="en-US" dirty="0"/>
              <a:t>database </a:t>
            </a:r>
            <a:r>
              <a:rPr lang="en-GB" altLang="en-US" dirty="0" smtClean="0"/>
              <a:t>into HTML </a:t>
            </a:r>
            <a:r>
              <a:rPr lang="en-GB" altLang="en-US" dirty="0"/>
              <a:t>file </a:t>
            </a:r>
            <a:r>
              <a:rPr lang="en-GB" altLang="en-US" dirty="0" smtClean="0"/>
              <a:t>- sent </a:t>
            </a:r>
            <a:r>
              <a:rPr lang="en-GB" altLang="en-US" dirty="0"/>
              <a:t>back to </a:t>
            </a:r>
            <a:r>
              <a:rPr lang="en-GB" altLang="en-US" dirty="0" smtClean="0"/>
              <a:t>web </a:t>
            </a:r>
            <a:r>
              <a:rPr lang="en-GB" altLang="en-US" dirty="0"/>
              <a:t>Server</a:t>
            </a:r>
          </a:p>
          <a:p>
            <a:r>
              <a:rPr lang="en-GB" altLang="en-US" dirty="0" smtClean="0"/>
              <a:t>Web </a:t>
            </a:r>
            <a:r>
              <a:rPr lang="en-GB" altLang="en-US" dirty="0"/>
              <a:t>Server </a:t>
            </a:r>
            <a:r>
              <a:rPr lang="en-GB" altLang="en-US" dirty="0" smtClean="0"/>
              <a:t>returns a </a:t>
            </a:r>
            <a:r>
              <a:rPr lang="en-GB" altLang="en-US" dirty="0"/>
              <a:t>HTML page to the Client </a:t>
            </a:r>
            <a:endParaRPr lang="en-GB" altLang="en-US" dirty="0" smtClean="0"/>
          </a:p>
          <a:p>
            <a:r>
              <a:rPr lang="en-GB" altLang="en-US" sz="3200" dirty="0" smtClean="0"/>
              <a:t>Note: </a:t>
            </a:r>
            <a:r>
              <a:rPr lang="en-GB" altLang="en-US" sz="3200" dirty="0"/>
              <a:t>this file never exists </a:t>
            </a:r>
            <a:r>
              <a:rPr lang="en-GB" altLang="en-US" sz="3200" dirty="0" smtClean="0"/>
              <a:t>in the Server </a:t>
            </a:r>
            <a:r>
              <a:rPr lang="en-GB" altLang="en-US" sz="3200" dirty="0"/>
              <a:t>file </a:t>
            </a:r>
            <a:r>
              <a:rPr lang="en-GB" altLang="en-US" sz="3200" dirty="0" smtClean="0"/>
              <a:t>system - </a:t>
            </a:r>
            <a:r>
              <a:rPr lang="en-GB" altLang="en-US" sz="3200" dirty="0"/>
              <a:t>a dynamic page generated </a:t>
            </a:r>
            <a:r>
              <a:rPr lang="en-GB" altLang="en-US" sz="3200" dirty="0" smtClean="0"/>
              <a:t>on-the-fly</a:t>
            </a:r>
            <a:endParaRPr lang="en-GB" altLang="en-US" sz="3200" dirty="0"/>
          </a:p>
        </p:txBody>
      </p:sp>
    </p:spTree>
    <p:extLst>
      <p:ext uri="{BB962C8B-B14F-4D97-AF65-F5344CB8AC3E}">
        <p14:creationId xmlns:p14="http://schemas.microsoft.com/office/powerpoint/2010/main" val="38136361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5235">
                                            <p:txEl>
                                              <p:pRg st="3" end="3"/>
                                            </p:txEl>
                                          </p:spTgt>
                                        </p:tgtEl>
                                        <p:attrNameLst>
                                          <p:attrName>style.visibility</p:attrName>
                                        </p:attrNameLst>
                                      </p:cBhvr>
                                      <p:to>
                                        <p:strVal val="visible"/>
                                      </p:to>
                                    </p:set>
                                    <p:animEffect transition="in" filter="fade">
                                      <p:cBhvr>
                                        <p:cTn id="7" dur="1000"/>
                                        <p:tgtEl>
                                          <p:spTgt spid="9523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5235">
                                            <p:txEl>
                                              <p:pRg st="4" end="4"/>
                                            </p:txEl>
                                          </p:spTgt>
                                        </p:tgtEl>
                                        <p:attrNameLst>
                                          <p:attrName>style.visibility</p:attrName>
                                        </p:attrNameLst>
                                      </p:cBhvr>
                                      <p:to>
                                        <p:strVal val="visible"/>
                                      </p:to>
                                    </p:set>
                                    <p:animEffect transition="in" filter="fade">
                                      <p:cBhvr>
                                        <p:cTn id="10" dur="1000"/>
                                        <p:tgtEl>
                                          <p:spTgt spid="95235">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95235">
                                            <p:txEl>
                                              <p:pRg st="5" end="5"/>
                                            </p:txEl>
                                          </p:spTgt>
                                        </p:tgtEl>
                                        <p:attrNameLst>
                                          <p:attrName>style.visibility</p:attrName>
                                        </p:attrNameLst>
                                      </p:cBhvr>
                                      <p:to>
                                        <p:strVal val="visible"/>
                                      </p:to>
                                    </p:set>
                                    <p:anim calcmode="lin" valueType="num">
                                      <p:cBhvr additive="base">
                                        <p:cTn id="15" dur="1000" fill="hold"/>
                                        <p:tgtEl>
                                          <p:spTgt spid="95235">
                                            <p:txEl>
                                              <p:pRg st="5" end="5"/>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9523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title"/>
          </p:nvPr>
        </p:nvSpPr>
        <p:spPr>
          <a:xfrm>
            <a:off x="838200" y="100965"/>
            <a:ext cx="10515600" cy="856299"/>
          </a:xfrm>
        </p:spPr>
        <p:txBody>
          <a:bodyPr/>
          <a:lstStyle/>
          <a:p>
            <a:r>
              <a:rPr lang="en-GB" altLang="en-US" dirty="0"/>
              <a:t>How does ASP work?</a:t>
            </a:r>
          </a:p>
        </p:txBody>
      </p:sp>
      <p:grpSp>
        <p:nvGrpSpPr>
          <p:cNvPr id="195587" name="Group 3"/>
          <p:cNvGrpSpPr>
            <a:grpSpLocks/>
          </p:cNvGrpSpPr>
          <p:nvPr/>
        </p:nvGrpSpPr>
        <p:grpSpPr bwMode="auto">
          <a:xfrm>
            <a:off x="609600" y="1447801"/>
            <a:ext cx="10876204" cy="4849813"/>
            <a:chOff x="470" y="912"/>
            <a:chExt cx="5042" cy="3055"/>
          </a:xfrm>
        </p:grpSpPr>
        <p:sp>
          <p:nvSpPr>
            <p:cNvPr id="195588" name="Rectangle 4"/>
            <p:cNvSpPr>
              <a:spLocks noChangeArrowheads="1"/>
            </p:cNvSpPr>
            <p:nvPr/>
          </p:nvSpPr>
          <p:spPr bwMode="auto">
            <a:xfrm>
              <a:off x="1920" y="960"/>
              <a:ext cx="2784" cy="2928"/>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589" name="Rectangle 5"/>
            <p:cNvSpPr>
              <a:spLocks noChangeArrowheads="1"/>
            </p:cNvSpPr>
            <p:nvPr/>
          </p:nvSpPr>
          <p:spPr bwMode="auto">
            <a:xfrm>
              <a:off x="1935" y="912"/>
              <a:ext cx="2721" cy="2928"/>
            </a:xfrm>
            <a:prstGeom prst="rect">
              <a:avLst/>
            </a:prstGeom>
            <a:solidFill>
              <a:schemeClr val="bg1"/>
            </a:solidFill>
            <a:ln w="28575">
              <a:solidFill>
                <a:srgbClr val="99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590" name="Line 6"/>
            <p:cNvSpPr>
              <a:spLocks noChangeShapeType="1"/>
            </p:cNvSpPr>
            <p:nvPr/>
          </p:nvSpPr>
          <p:spPr bwMode="auto">
            <a:xfrm>
              <a:off x="1488" y="3360"/>
              <a:ext cx="2880" cy="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591" name="Line 7"/>
            <p:cNvSpPr>
              <a:spLocks noChangeShapeType="1"/>
            </p:cNvSpPr>
            <p:nvPr/>
          </p:nvSpPr>
          <p:spPr bwMode="auto">
            <a:xfrm>
              <a:off x="960" y="2448"/>
              <a:ext cx="4224" cy="0"/>
            </a:xfrm>
            <a:prstGeom prst="line">
              <a:avLst/>
            </a:prstGeom>
            <a:noFill/>
            <a:ln w="381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592" name="Line 8"/>
            <p:cNvSpPr>
              <a:spLocks noChangeShapeType="1"/>
            </p:cNvSpPr>
            <p:nvPr/>
          </p:nvSpPr>
          <p:spPr bwMode="auto">
            <a:xfrm flipV="1">
              <a:off x="1344" y="1488"/>
              <a:ext cx="3024" cy="0"/>
            </a:xfrm>
            <a:prstGeom prst="line">
              <a:avLst/>
            </a:prstGeom>
            <a:noFill/>
            <a:ln w="50800">
              <a:solidFill>
                <a:srgbClr val="FF33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593" name="Text Box 9"/>
            <p:cNvSpPr txBox="1">
              <a:spLocks noChangeArrowheads="1"/>
            </p:cNvSpPr>
            <p:nvPr/>
          </p:nvSpPr>
          <p:spPr bwMode="auto">
            <a:xfrm>
              <a:off x="470" y="1320"/>
              <a:ext cx="1147" cy="291"/>
            </a:xfrm>
            <a:prstGeom prst="rect">
              <a:avLst/>
            </a:prstGeom>
            <a:solidFill>
              <a:srgbClr val="99CCFF"/>
            </a:solidFill>
            <a:ln w="254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fontAlgn="base" hangingPunct="0">
                <a:spcBef>
                  <a:spcPct val="0"/>
                </a:spcBef>
                <a:spcAft>
                  <a:spcPct val="0"/>
                </a:spcAft>
              </a:pPr>
              <a:r>
                <a:rPr lang="en-GB" altLang="en-US" sz="2400" dirty="0">
                  <a:solidFill>
                    <a:srgbClr val="FFFFFF"/>
                  </a:solidFill>
                  <a:latin typeface="Arial" panose="020B0604020202020204" pitchFamily="34" charset="0"/>
                  <a:cs typeface="Arial" panose="020B0604020202020204" pitchFamily="34" charset="0"/>
                </a:rPr>
                <a:t>ASP Scripts</a:t>
              </a:r>
            </a:p>
          </p:txBody>
        </p:sp>
        <p:sp>
          <p:nvSpPr>
            <p:cNvPr id="195594" name="Text Box 10"/>
            <p:cNvSpPr txBox="1">
              <a:spLocks noChangeArrowheads="1"/>
            </p:cNvSpPr>
            <p:nvPr/>
          </p:nvSpPr>
          <p:spPr bwMode="auto">
            <a:xfrm>
              <a:off x="480" y="3216"/>
              <a:ext cx="1104" cy="294"/>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fontAlgn="base" hangingPunct="0">
                <a:spcBef>
                  <a:spcPct val="0"/>
                </a:spcBef>
                <a:spcAft>
                  <a:spcPct val="0"/>
                </a:spcAft>
              </a:pPr>
              <a:r>
                <a:rPr lang="en-GB" altLang="en-US" sz="2400">
                  <a:solidFill>
                    <a:srgbClr val="FFFFFF"/>
                  </a:solidFill>
                  <a:latin typeface="Arial" panose="020B0604020202020204" pitchFamily="34" charset="0"/>
                  <a:cs typeface="Arial" panose="020B0604020202020204" pitchFamily="34" charset="0"/>
                </a:rPr>
                <a:t>HTML</a:t>
              </a:r>
            </a:p>
          </p:txBody>
        </p:sp>
        <p:grpSp>
          <p:nvGrpSpPr>
            <p:cNvPr id="195595" name="Group 11"/>
            <p:cNvGrpSpPr>
              <a:grpSpLocks/>
            </p:cNvGrpSpPr>
            <p:nvPr/>
          </p:nvGrpSpPr>
          <p:grpSpPr bwMode="auto">
            <a:xfrm>
              <a:off x="4032" y="1104"/>
              <a:ext cx="432" cy="2448"/>
              <a:chOff x="4176" y="1104"/>
              <a:chExt cx="432" cy="2448"/>
            </a:xfrm>
          </p:grpSpPr>
          <p:sp>
            <p:nvSpPr>
              <p:cNvPr id="195596" name="Rectangle 12"/>
              <p:cNvSpPr>
                <a:spLocks noChangeArrowheads="1"/>
              </p:cNvSpPr>
              <p:nvPr/>
            </p:nvSpPr>
            <p:spPr bwMode="auto">
              <a:xfrm>
                <a:off x="4176" y="1104"/>
                <a:ext cx="432" cy="2448"/>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fontAlgn="base" hangingPunct="0">
                  <a:spcBef>
                    <a:spcPct val="0"/>
                  </a:spcBef>
                  <a:spcAft>
                    <a:spcPct val="0"/>
                  </a:spcAft>
                </a:pPr>
                <a:endParaRPr lang="en-GB" altLang="en-US" sz="2400">
                  <a:solidFill>
                    <a:srgbClr val="FFFFFF"/>
                  </a:solidFill>
                  <a:latin typeface="Arial" panose="020B0604020202020204" pitchFamily="34" charset="0"/>
                  <a:cs typeface="Arial" panose="020B0604020202020204" pitchFamily="34" charset="0"/>
                </a:endParaRPr>
              </a:p>
            </p:txBody>
          </p:sp>
          <p:sp>
            <p:nvSpPr>
              <p:cNvPr id="195597" name="Text Box 13"/>
              <p:cNvSpPr txBox="1">
                <a:spLocks noChangeArrowheads="1"/>
              </p:cNvSpPr>
              <p:nvPr/>
            </p:nvSpPr>
            <p:spPr bwMode="auto">
              <a:xfrm>
                <a:off x="4183" y="1776"/>
                <a:ext cx="425" cy="989"/>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fontAlgn="base" hangingPunct="0">
                  <a:spcBef>
                    <a:spcPct val="0"/>
                  </a:spcBef>
                  <a:spcAft>
                    <a:spcPct val="0"/>
                  </a:spcAft>
                </a:pPr>
                <a:r>
                  <a:rPr lang="en-GB" altLang="en-US" sz="3200">
                    <a:solidFill>
                      <a:srgbClr val="FFFFFF"/>
                    </a:solidFill>
                    <a:latin typeface="Arial" panose="020B0604020202020204" pitchFamily="34" charset="0"/>
                    <a:cs typeface="Arial" panose="020B0604020202020204" pitchFamily="34" charset="0"/>
                  </a:rPr>
                  <a:t>WWW</a:t>
                </a:r>
              </a:p>
            </p:txBody>
          </p:sp>
        </p:grpSp>
        <p:sp>
          <p:nvSpPr>
            <p:cNvPr id="195598" name="AutoShape 14"/>
            <p:cNvSpPr>
              <a:spLocks noChangeArrowheads="1"/>
            </p:cNvSpPr>
            <p:nvPr/>
          </p:nvSpPr>
          <p:spPr bwMode="auto">
            <a:xfrm>
              <a:off x="2976" y="1296"/>
              <a:ext cx="686" cy="1392"/>
            </a:xfrm>
            <a:prstGeom prst="roundRect">
              <a:avLst>
                <a:gd name="adj" fmla="val 16667"/>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fontAlgn="base" hangingPunct="0">
                <a:spcBef>
                  <a:spcPct val="0"/>
                </a:spcBef>
                <a:spcAft>
                  <a:spcPct val="0"/>
                </a:spcAft>
              </a:pPr>
              <a:endParaRPr lang="en-GB" altLang="en-US" sz="3200">
                <a:solidFill>
                  <a:srgbClr val="FFFFFF"/>
                </a:solidFill>
                <a:latin typeface="Arial" panose="020B0604020202020204" pitchFamily="34" charset="0"/>
                <a:cs typeface="Arial" panose="020B0604020202020204" pitchFamily="34" charset="0"/>
              </a:endParaRPr>
            </a:p>
          </p:txBody>
        </p:sp>
        <p:grpSp>
          <p:nvGrpSpPr>
            <p:cNvPr id="195599" name="Group 15"/>
            <p:cNvGrpSpPr>
              <a:grpSpLocks/>
            </p:cNvGrpSpPr>
            <p:nvPr/>
          </p:nvGrpSpPr>
          <p:grpSpPr bwMode="auto">
            <a:xfrm>
              <a:off x="2064" y="2064"/>
              <a:ext cx="724" cy="768"/>
              <a:chOff x="2156" y="2064"/>
              <a:chExt cx="724" cy="768"/>
            </a:xfrm>
          </p:grpSpPr>
          <p:sp>
            <p:nvSpPr>
              <p:cNvPr id="195600" name="AutoShape 16"/>
              <p:cNvSpPr>
                <a:spLocks noChangeArrowheads="1"/>
              </p:cNvSpPr>
              <p:nvPr/>
            </p:nvSpPr>
            <p:spPr bwMode="auto">
              <a:xfrm rot="5400000">
                <a:off x="2136" y="2088"/>
                <a:ext cx="768" cy="720"/>
              </a:xfrm>
              <a:prstGeom prst="triangle">
                <a:avLst>
                  <a:gd name="adj" fmla="val 50000"/>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eaLnBrk="0" fontAlgn="base" hangingPunct="0">
                  <a:spcBef>
                    <a:spcPct val="0"/>
                  </a:spcBef>
                  <a:spcAft>
                    <a:spcPct val="0"/>
                  </a:spcAft>
                </a:pPr>
                <a:endParaRPr lang="en-GB" altLang="en-US" sz="2400">
                  <a:solidFill>
                    <a:srgbClr val="FFFFFF"/>
                  </a:solidFill>
                  <a:latin typeface="Arial" panose="020B0604020202020204" pitchFamily="34" charset="0"/>
                  <a:cs typeface="Arial" panose="020B0604020202020204" pitchFamily="34" charset="0"/>
                </a:endParaRPr>
              </a:p>
            </p:txBody>
          </p:sp>
          <p:sp>
            <p:nvSpPr>
              <p:cNvPr id="195601" name="Text Box 17"/>
              <p:cNvSpPr txBox="1">
                <a:spLocks noChangeArrowheads="1"/>
              </p:cNvSpPr>
              <p:nvPr/>
            </p:nvSpPr>
            <p:spPr bwMode="auto">
              <a:xfrm>
                <a:off x="2156" y="2304"/>
                <a:ext cx="53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fontAlgn="base" hangingPunct="0">
                  <a:spcBef>
                    <a:spcPct val="0"/>
                  </a:spcBef>
                  <a:spcAft>
                    <a:spcPct val="0"/>
                  </a:spcAft>
                </a:pPr>
                <a:r>
                  <a:rPr lang="en-GB" altLang="en-US" sz="2400" dirty="0">
                    <a:solidFill>
                      <a:srgbClr val="FFFFFF"/>
                    </a:solidFill>
                    <a:latin typeface="Arial" panose="020B0604020202020204" pitchFamily="34" charset="0"/>
                    <a:cs typeface="Arial" panose="020B0604020202020204" pitchFamily="34" charset="0"/>
                  </a:rPr>
                  <a:t>ADO</a:t>
                </a:r>
              </a:p>
            </p:txBody>
          </p:sp>
        </p:grpSp>
        <p:grpSp>
          <p:nvGrpSpPr>
            <p:cNvPr id="195602" name="Group 18"/>
            <p:cNvGrpSpPr>
              <a:grpSpLocks/>
            </p:cNvGrpSpPr>
            <p:nvPr/>
          </p:nvGrpSpPr>
          <p:grpSpPr bwMode="auto">
            <a:xfrm>
              <a:off x="1199" y="1981"/>
              <a:ext cx="605" cy="722"/>
              <a:chOff x="1487" y="2002"/>
              <a:chExt cx="605" cy="722"/>
            </a:xfrm>
          </p:grpSpPr>
          <p:sp>
            <p:nvSpPr>
              <p:cNvPr id="195603" name="Rectangle 19"/>
              <p:cNvSpPr>
                <a:spLocks noChangeArrowheads="1"/>
              </p:cNvSpPr>
              <p:nvPr/>
            </p:nvSpPr>
            <p:spPr bwMode="auto">
              <a:xfrm>
                <a:off x="1544" y="2002"/>
                <a:ext cx="548" cy="722"/>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604" name="Text Box 20"/>
              <p:cNvSpPr txBox="1">
                <a:spLocks noChangeArrowheads="1"/>
              </p:cNvSpPr>
              <p:nvPr/>
            </p:nvSpPr>
            <p:spPr bwMode="auto">
              <a:xfrm>
                <a:off x="1487" y="2123"/>
                <a:ext cx="605" cy="523"/>
              </a:xfrm>
              <a:prstGeom prst="rect">
                <a:avLst/>
              </a:prstGeom>
              <a:solidFill>
                <a:schemeClr val="bg1"/>
              </a:solidFill>
              <a:ln w="9525">
                <a:solidFill>
                  <a:srgbClr val="99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fontAlgn="base" hangingPunct="0">
                  <a:spcBef>
                    <a:spcPct val="50000"/>
                  </a:spcBef>
                  <a:spcAft>
                    <a:spcPct val="0"/>
                  </a:spcAft>
                </a:pPr>
                <a:r>
                  <a:rPr lang="en-GB" altLang="en-US" sz="2400" b="1" dirty="0" smtClean="0">
                    <a:solidFill>
                      <a:srgbClr val="99CCFF"/>
                    </a:solidFill>
                    <a:latin typeface="Arial" panose="020B0604020202020204" pitchFamily="34" charset="0"/>
                    <a:cs typeface="Arial" panose="020B0604020202020204" pitchFamily="34" charset="0"/>
                  </a:rPr>
                  <a:t>Connection</a:t>
                </a:r>
                <a:endParaRPr lang="en-GB" altLang="en-US" sz="2400" b="1" dirty="0">
                  <a:solidFill>
                    <a:srgbClr val="99CCFF"/>
                  </a:solidFill>
                  <a:latin typeface="Arial" panose="020B0604020202020204" pitchFamily="34" charset="0"/>
                  <a:cs typeface="Arial" panose="020B0604020202020204" pitchFamily="34" charset="0"/>
                </a:endParaRPr>
              </a:p>
            </p:txBody>
          </p:sp>
        </p:grpSp>
        <p:sp>
          <p:nvSpPr>
            <p:cNvPr id="195605" name="Text Box 21"/>
            <p:cNvSpPr txBox="1">
              <a:spLocks noChangeArrowheads="1"/>
            </p:cNvSpPr>
            <p:nvPr/>
          </p:nvSpPr>
          <p:spPr bwMode="auto">
            <a:xfrm>
              <a:off x="2983" y="1808"/>
              <a:ext cx="541" cy="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fontAlgn="base" hangingPunct="0">
                <a:spcBef>
                  <a:spcPct val="0"/>
                </a:spcBef>
                <a:spcAft>
                  <a:spcPct val="0"/>
                </a:spcAft>
              </a:pPr>
              <a:r>
                <a:rPr lang="en-GB" altLang="en-US" sz="3200" b="1" dirty="0" smtClean="0">
                  <a:solidFill>
                    <a:srgbClr val="FF3300"/>
                  </a:solidFill>
                  <a:latin typeface="Arial" panose="020B0604020202020204" pitchFamily="34" charset="0"/>
                  <a:cs typeface="Arial" panose="020B0604020202020204" pitchFamily="34" charset="0"/>
                </a:rPr>
                <a:t>ASP</a:t>
              </a:r>
            </a:p>
          </p:txBody>
        </p:sp>
        <p:grpSp>
          <p:nvGrpSpPr>
            <p:cNvPr id="195606" name="Group 22"/>
            <p:cNvGrpSpPr>
              <a:grpSpLocks/>
            </p:cNvGrpSpPr>
            <p:nvPr/>
          </p:nvGrpSpPr>
          <p:grpSpPr bwMode="auto">
            <a:xfrm>
              <a:off x="528" y="2160"/>
              <a:ext cx="528" cy="528"/>
              <a:chOff x="2112" y="3120"/>
              <a:chExt cx="528" cy="528"/>
            </a:xfrm>
          </p:grpSpPr>
          <p:sp>
            <p:nvSpPr>
              <p:cNvPr id="195607" name="AutoShape 23"/>
              <p:cNvSpPr>
                <a:spLocks noChangeArrowheads="1"/>
              </p:cNvSpPr>
              <p:nvPr/>
            </p:nvSpPr>
            <p:spPr bwMode="auto">
              <a:xfrm>
                <a:off x="2112" y="3120"/>
                <a:ext cx="528" cy="528"/>
              </a:xfrm>
              <a:prstGeom prst="can">
                <a:avLst>
                  <a:gd name="adj" fmla="val 25000"/>
                </a:avLst>
              </a:prstGeom>
              <a:solidFill>
                <a:srgbClr val="99CCFF"/>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en-GB">
                  <a:solidFill>
                    <a:srgbClr val="000000"/>
                  </a:solidFill>
                  <a:latin typeface="Arial" panose="020B0604020202020204" pitchFamily="34" charset="0"/>
                  <a:cs typeface="Arial" panose="020B0604020202020204" pitchFamily="34" charset="0"/>
                </a:endParaRPr>
              </a:p>
            </p:txBody>
          </p:sp>
          <p:sp>
            <p:nvSpPr>
              <p:cNvPr id="195608" name="Text Box 24"/>
              <p:cNvSpPr txBox="1">
                <a:spLocks noChangeArrowheads="1"/>
              </p:cNvSpPr>
              <p:nvPr/>
            </p:nvSpPr>
            <p:spPr bwMode="auto">
              <a:xfrm>
                <a:off x="2218" y="3312"/>
                <a:ext cx="319"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fontAlgn="base" hangingPunct="0">
                  <a:spcBef>
                    <a:spcPct val="0"/>
                  </a:spcBef>
                  <a:spcAft>
                    <a:spcPct val="0"/>
                  </a:spcAft>
                </a:pPr>
                <a:r>
                  <a:rPr lang="en-GB" altLang="en-US" sz="2400" dirty="0" smtClean="0">
                    <a:solidFill>
                      <a:srgbClr val="FFFFFF"/>
                    </a:solidFill>
                    <a:latin typeface="Arial" panose="020B0604020202020204" pitchFamily="34" charset="0"/>
                    <a:cs typeface="Arial" panose="020B0604020202020204" pitchFamily="34" charset="0"/>
                  </a:rPr>
                  <a:t>DB</a:t>
                </a:r>
                <a:endParaRPr lang="en-GB" altLang="en-US" sz="2400" dirty="0">
                  <a:solidFill>
                    <a:srgbClr val="FFFFFF"/>
                  </a:solidFill>
                  <a:latin typeface="Arial" panose="020B0604020202020204" pitchFamily="34" charset="0"/>
                  <a:cs typeface="Arial" panose="020B0604020202020204" pitchFamily="34" charset="0"/>
                </a:endParaRPr>
              </a:p>
            </p:txBody>
          </p:sp>
        </p:grpSp>
        <p:sp>
          <p:nvSpPr>
            <p:cNvPr id="195609" name="AutoShape 25"/>
            <p:cNvSpPr>
              <a:spLocks noChangeArrowheads="1"/>
            </p:cNvSpPr>
            <p:nvPr/>
          </p:nvSpPr>
          <p:spPr bwMode="auto">
            <a:xfrm>
              <a:off x="4896" y="1056"/>
              <a:ext cx="576" cy="2640"/>
            </a:xfrm>
            <a:prstGeom prst="cloudCallout">
              <a:avLst>
                <a:gd name="adj1" fmla="val -694"/>
                <a:gd name="adj2" fmla="val -1324"/>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eaLnBrk="0" fontAlgn="base" hangingPunct="0">
                <a:spcBef>
                  <a:spcPct val="0"/>
                </a:spcBef>
                <a:spcAft>
                  <a:spcPct val="0"/>
                </a:spcAft>
              </a:pPr>
              <a:endParaRPr lang="en-GB" altLang="en-US" sz="2400">
                <a:solidFill>
                  <a:srgbClr val="FFFFFF"/>
                </a:solidFill>
                <a:latin typeface="Arial" panose="020B0604020202020204" pitchFamily="34" charset="0"/>
                <a:cs typeface="Arial" panose="020B0604020202020204" pitchFamily="34" charset="0"/>
              </a:endParaRPr>
            </a:p>
          </p:txBody>
        </p:sp>
        <p:sp>
          <p:nvSpPr>
            <p:cNvPr id="195610" name="Text Box 26"/>
            <p:cNvSpPr txBox="1">
              <a:spLocks noChangeArrowheads="1"/>
            </p:cNvSpPr>
            <p:nvPr/>
          </p:nvSpPr>
          <p:spPr bwMode="auto">
            <a:xfrm>
              <a:off x="4847" y="2302"/>
              <a:ext cx="665"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fontAlgn="base" hangingPunct="0">
                <a:spcBef>
                  <a:spcPct val="0"/>
                </a:spcBef>
                <a:spcAft>
                  <a:spcPct val="0"/>
                </a:spcAft>
              </a:pPr>
              <a:r>
                <a:rPr lang="en-GB" altLang="en-US" sz="2400" b="1" dirty="0">
                  <a:solidFill>
                    <a:srgbClr val="FFFFFF"/>
                  </a:solidFill>
                  <a:latin typeface="Arial" panose="020B0604020202020204" pitchFamily="34" charset="0"/>
                  <a:cs typeface="Arial" panose="020B0604020202020204" pitchFamily="34" charset="0"/>
                </a:rPr>
                <a:t>Internet</a:t>
              </a:r>
            </a:p>
          </p:txBody>
        </p:sp>
        <p:sp>
          <p:nvSpPr>
            <p:cNvPr id="195611" name="Text Box 27"/>
            <p:cNvSpPr txBox="1">
              <a:spLocks noChangeArrowheads="1"/>
            </p:cNvSpPr>
            <p:nvPr/>
          </p:nvSpPr>
          <p:spPr bwMode="auto">
            <a:xfrm>
              <a:off x="1997" y="3717"/>
              <a:ext cx="2015" cy="250"/>
            </a:xfrm>
            <a:prstGeom prst="rect">
              <a:avLst/>
            </a:prstGeom>
            <a:solidFill>
              <a:srgbClr val="FF33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fontAlgn="base" hangingPunct="0">
                <a:spcBef>
                  <a:spcPct val="0"/>
                </a:spcBef>
                <a:spcAft>
                  <a:spcPct val="0"/>
                </a:spcAft>
              </a:pPr>
              <a:r>
                <a:rPr lang="en-GB" altLang="en-US" sz="2000" dirty="0">
                  <a:solidFill>
                    <a:srgbClr val="FFFFFF"/>
                  </a:solidFill>
                  <a:latin typeface="Arial" panose="020B0604020202020204" pitchFamily="34" charset="0"/>
                  <a:cs typeface="Arial" panose="020B0604020202020204" pitchFamily="34" charset="0"/>
                </a:rPr>
                <a:t>Internet Information Server</a:t>
              </a:r>
            </a:p>
          </p:txBody>
        </p:sp>
      </p:grpSp>
    </p:spTree>
    <p:extLst>
      <p:ext uri="{BB962C8B-B14F-4D97-AF65-F5344CB8AC3E}">
        <p14:creationId xmlns:p14="http://schemas.microsoft.com/office/powerpoint/2010/main" val="28616131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82988-4BB5-9F41-BCEB-1D2D7960CF5E}"/>
              </a:ext>
            </a:extLst>
          </p:cNvPr>
          <p:cNvSpPr>
            <a:spLocks noGrp="1"/>
          </p:cNvSpPr>
          <p:nvPr>
            <p:ph type="title"/>
          </p:nvPr>
        </p:nvSpPr>
        <p:spPr>
          <a:xfrm>
            <a:off x="838200" y="121285"/>
            <a:ext cx="10515600" cy="996315"/>
          </a:xfrm>
        </p:spPr>
        <p:txBody>
          <a:bodyPr/>
          <a:lstStyle/>
          <a:p>
            <a:r>
              <a:rPr lang="en-US" dirty="0"/>
              <a:t>Database Connections</a:t>
            </a:r>
          </a:p>
        </p:txBody>
      </p:sp>
      <p:sp>
        <p:nvSpPr>
          <p:cNvPr id="3" name="Content Placeholder 2">
            <a:extLst>
              <a:ext uri="{FF2B5EF4-FFF2-40B4-BE49-F238E27FC236}">
                <a16:creationId xmlns:a16="http://schemas.microsoft.com/office/drawing/2014/main" id="{24EED6F7-0A89-B045-AA08-5133D147F05D}"/>
              </a:ext>
            </a:extLst>
          </p:cNvPr>
          <p:cNvSpPr>
            <a:spLocks noGrp="1"/>
          </p:cNvSpPr>
          <p:nvPr>
            <p:ph idx="1"/>
          </p:nvPr>
        </p:nvSpPr>
        <p:spPr>
          <a:xfrm>
            <a:off x="838200" y="1283758"/>
            <a:ext cx="10515600" cy="5198322"/>
          </a:xfrm>
        </p:spPr>
        <p:txBody>
          <a:bodyPr>
            <a:normAutofit/>
          </a:bodyPr>
          <a:lstStyle/>
          <a:p>
            <a:r>
              <a:rPr lang="en-US" sz="3200" dirty="0"/>
              <a:t>Design decisions to be made </a:t>
            </a:r>
          </a:p>
          <a:p>
            <a:pPr lvl="1"/>
            <a:r>
              <a:rPr lang="en-US" sz="3200" dirty="0"/>
              <a:t>Use of middleware</a:t>
            </a:r>
          </a:p>
          <a:p>
            <a:pPr lvl="2"/>
            <a:r>
              <a:rPr lang="en-US" sz="2800" dirty="0"/>
              <a:t>API</a:t>
            </a:r>
          </a:p>
          <a:p>
            <a:pPr lvl="2"/>
            <a:r>
              <a:rPr lang="en-US" sz="2800" dirty="0"/>
              <a:t>Direct link</a:t>
            </a:r>
          </a:p>
          <a:p>
            <a:r>
              <a:rPr lang="en-US" sz="3200" dirty="0"/>
              <a:t>Context dependent</a:t>
            </a:r>
          </a:p>
          <a:p>
            <a:pPr lvl="1"/>
            <a:r>
              <a:rPr lang="en-US" sz="2800" dirty="0"/>
              <a:t>Some data can be shared via API (more on that later)</a:t>
            </a:r>
          </a:p>
          <a:p>
            <a:pPr lvl="1"/>
            <a:r>
              <a:rPr lang="en-US" sz="2800" dirty="0"/>
              <a:t>Some functions that use data need to run on the DB (stored procedures) </a:t>
            </a:r>
            <a:r>
              <a:rPr lang="en-US" sz="2800" dirty="0" smtClean="0"/>
              <a:t>&amp; </a:t>
            </a:r>
            <a:r>
              <a:rPr lang="en-US" sz="2800" dirty="0"/>
              <a:t>results shared via API </a:t>
            </a:r>
          </a:p>
          <a:p>
            <a:pPr lvl="1"/>
            <a:r>
              <a:rPr lang="en-US" sz="2800" dirty="0"/>
              <a:t>Some applications need a direct link</a:t>
            </a:r>
          </a:p>
        </p:txBody>
      </p:sp>
    </p:spTree>
    <p:extLst>
      <p:ext uri="{BB962C8B-B14F-4D97-AF65-F5344CB8AC3E}">
        <p14:creationId xmlns:p14="http://schemas.microsoft.com/office/powerpoint/2010/main" val="14674243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10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10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82988-4BB5-9F41-BCEB-1D2D7960CF5E}"/>
              </a:ext>
            </a:extLst>
          </p:cNvPr>
          <p:cNvSpPr>
            <a:spLocks noGrp="1"/>
          </p:cNvSpPr>
          <p:nvPr>
            <p:ph type="title"/>
          </p:nvPr>
        </p:nvSpPr>
        <p:spPr>
          <a:xfrm>
            <a:off x="838200" y="121285"/>
            <a:ext cx="10515600" cy="1077595"/>
          </a:xfrm>
        </p:spPr>
        <p:txBody>
          <a:bodyPr/>
          <a:lstStyle/>
          <a:p>
            <a:r>
              <a:rPr lang="en-US" dirty="0"/>
              <a:t>Database Connections</a:t>
            </a:r>
          </a:p>
        </p:txBody>
      </p:sp>
      <p:sp>
        <p:nvSpPr>
          <p:cNvPr id="3" name="Content Placeholder 2">
            <a:extLst>
              <a:ext uri="{FF2B5EF4-FFF2-40B4-BE49-F238E27FC236}">
                <a16:creationId xmlns:a16="http://schemas.microsoft.com/office/drawing/2014/main" id="{24EED6F7-0A89-B045-AA08-5133D147F05D}"/>
              </a:ext>
            </a:extLst>
          </p:cNvPr>
          <p:cNvSpPr>
            <a:spLocks noGrp="1"/>
          </p:cNvSpPr>
          <p:nvPr>
            <p:ph idx="1"/>
          </p:nvPr>
        </p:nvSpPr>
        <p:spPr>
          <a:xfrm>
            <a:off x="838200" y="1324398"/>
            <a:ext cx="10515600" cy="4040082"/>
          </a:xfrm>
        </p:spPr>
        <p:txBody>
          <a:bodyPr>
            <a:normAutofit/>
          </a:bodyPr>
          <a:lstStyle/>
          <a:p>
            <a:r>
              <a:rPr lang="en-GB" altLang="en-US" sz="3200" dirty="0" smtClean="0"/>
              <a:t>Web/Database model</a:t>
            </a:r>
          </a:p>
          <a:p>
            <a:pPr lvl="1"/>
            <a:r>
              <a:rPr lang="en-GB" altLang="en-US" sz="3200" dirty="0" smtClean="0"/>
              <a:t>commonly </a:t>
            </a:r>
            <a:r>
              <a:rPr lang="en-GB" altLang="en-US" sz="3200" dirty="0"/>
              <a:t>used to share data between database &amp; programs</a:t>
            </a:r>
          </a:p>
          <a:p>
            <a:r>
              <a:rPr lang="en-GB" altLang="en-US" sz="3200" dirty="0" smtClean="0"/>
              <a:t>Connection </a:t>
            </a:r>
            <a:r>
              <a:rPr lang="en-GB" altLang="en-US" sz="3200" dirty="0"/>
              <a:t>is made to a specific database </a:t>
            </a:r>
            <a:r>
              <a:rPr lang="en-GB" altLang="en-US" sz="3200" dirty="0" smtClean="0"/>
              <a:t>in a specific </a:t>
            </a:r>
            <a:r>
              <a:rPr lang="en-GB" altLang="en-US" sz="3200" dirty="0"/>
              <a:t>location. Each </a:t>
            </a:r>
            <a:r>
              <a:rPr lang="en-GB" altLang="en-US" sz="3200" dirty="0" smtClean="0"/>
              <a:t>database </a:t>
            </a:r>
            <a:r>
              <a:rPr lang="en-GB" altLang="en-US" sz="3200" dirty="0"/>
              <a:t>has </a:t>
            </a:r>
            <a:r>
              <a:rPr lang="en-GB" altLang="en-US" sz="3200" dirty="0" smtClean="0"/>
              <a:t>its’ own connection</a:t>
            </a:r>
            <a:endParaRPr lang="en-GB" altLang="en-US" sz="3200" dirty="0"/>
          </a:p>
          <a:p>
            <a:r>
              <a:rPr lang="en-GB" altLang="en-US" sz="3200" dirty="0" smtClean="0"/>
              <a:t>Connection </a:t>
            </a:r>
            <a:r>
              <a:rPr lang="en-GB" altLang="en-US" sz="3200" dirty="0"/>
              <a:t>handles </a:t>
            </a:r>
            <a:r>
              <a:rPr lang="en-GB" altLang="en-US" sz="3200" dirty="0" smtClean="0"/>
              <a:t>interaction with database (opening &amp; managing data exchanges) &amp; </a:t>
            </a:r>
            <a:r>
              <a:rPr lang="en-GB" altLang="en-US" sz="3200" dirty="0"/>
              <a:t>processing of SQL </a:t>
            </a:r>
            <a:r>
              <a:rPr lang="en-GB" altLang="en-US" sz="3200" dirty="0" smtClean="0"/>
              <a:t>commands</a:t>
            </a:r>
            <a:endParaRPr lang="en-GB" altLang="en-US" sz="3200" dirty="0"/>
          </a:p>
        </p:txBody>
      </p:sp>
    </p:spTree>
    <p:extLst>
      <p:ext uri="{BB962C8B-B14F-4D97-AF65-F5344CB8AC3E}">
        <p14:creationId xmlns:p14="http://schemas.microsoft.com/office/powerpoint/2010/main" val="26921410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p:cNvPicPr/>
          <p:nvPr/>
        </p:nvPicPr>
        <p:blipFill>
          <a:blip r:embed="rId2" cstate="print">
            <a:extLst>
              <a:ext uri="{28A0092B-C50C-407E-A947-70E740481C1C}">
                <a14:useLocalDpi xmlns:a14="http://schemas.microsoft.com/office/drawing/2010/main" val="0"/>
              </a:ext>
            </a:extLst>
          </a:blip>
          <a:stretch>
            <a:fillRect/>
          </a:stretch>
        </p:blipFill>
        <p:spPr>
          <a:xfrm>
            <a:off x="5120640" y="121920"/>
            <a:ext cx="6807200" cy="6624320"/>
          </a:xfrm>
          <a:prstGeom prst="rect">
            <a:avLst/>
          </a:prstGeom>
        </p:spPr>
      </p:pic>
      <p:sp>
        <p:nvSpPr>
          <p:cNvPr id="5" name="Title 4"/>
          <p:cNvSpPr>
            <a:spLocks noGrp="1"/>
          </p:cNvSpPr>
          <p:nvPr>
            <p:ph type="title"/>
          </p:nvPr>
        </p:nvSpPr>
        <p:spPr>
          <a:xfrm>
            <a:off x="228600" y="141605"/>
            <a:ext cx="10515600" cy="1138555"/>
          </a:xfrm>
        </p:spPr>
        <p:txBody>
          <a:bodyPr/>
          <a:lstStyle/>
          <a:p>
            <a:r>
              <a:rPr lang="en-GB" sz="4000" dirty="0" smtClean="0"/>
              <a:t>Azure Data Studio</a:t>
            </a:r>
            <a:endParaRPr lang="en-GB" sz="4000" dirty="0"/>
          </a:p>
        </p:txBody>
      </p:sp>
    </p:spTree>
    <p:extLst>
      <p:ext uri="{BB962C8B-B14F-4D97-AF65-F5344CB8AC3E}">
        <p14:creationId xmlns:p14="http://schemas.microsoft.com/office/powerpoint/2010/main" val="23832916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8D716-33A1-E54F-B267-BFB128A1C9EF}"/>
              </a:ext>
            </a:extLst>
          </p:cNvPr>
          <p:cNvSpPr>
            <a:spLocks noGrp="1"/>
          </p:cNvSpPr>
          <p:nvPr>
            <p:ph type="title"/>
          </p:nvPr>
        </p:nvSpPr>
        <p:spPr>
          <a:xfrm>
            <a:off x="838200" y="141605"/>
            <a:ext cx="10515600" cy="975995"/>
          </a:xfrm>
        </p:spPr>
        <p:txBody>
          <a:bodyPr/>
          <a:lstStyle/>
          <a:p>
            <a:r>
              <a:rPr lang="en-US" dirty="0"/>
              <a:t>Simple ASP.NET MVC Example</a:t>
            </a:r>
          </a:p>
        </p:txBody>
      </p:sp>
      <p:sp>
        <p:nvSpPr>
          <p:cNvPr id="3" name="Content Placeholder 2">
            <a:extLst>
              <a:ext uri="{FF2B5EF4-FFF2-40B4-BE49-F238E27FC236}">
                <a16:creationId xmlns:a16="http://schemas.microsoft.com/office/drawing/2014/main" id="{F7DA2D61-FE04-5B43-B1BB-600128A381DA}"/>
              </a:ext>
            </a:extLst>
          </p:cNvPr>
          <p:cNvSpPr>
            <a:spLocks noGrp="1"/>
          </p:cNvSpPr>
          <p:nvPr>
            <p:ph idx="1"/>
          </p:nvPr>
        </p:nvSpPr>
        <p:spPr>
          <a:xfrm>
            <a:off x="487680" y="1213168"/>
            <a:ext cx="11175999" cy="5340032"/>
          </a:xfrm>
        </p:spPr>
        <p:txBody>
          <a:bodyPr>
            <a:normAutofit fontScale="92500"/>
          </a:bodyPr>
          <a:lstStyle/>
          <a:p>
            <a:r>
              <a:rPr lang="en-US" sz="3500" dirty="0"/>
              <a:t>Using Visual Studio to examine standard MVC application</a:t>
            </a:r>
          </a:p>
          <a:p>
            <a:r>
              <a:rPr lang="en-US" sz="3500" dirty="0" smtClean="0"/>
              <a:t>Connection String specifies location &amp; name for database</a:t>
            </a:r>
          </a:p>
          <a:p>
            <a:pPr lvl="1"/>
            <a:r>
              <a:rPr lang="en-US" sz="3000" dirty="0" smtClean="0"/>
              <a:t>Plus </a:t>
            </a:r>
            <a:r>
              <a:rPr lang="en-US" sz="3000" dirty="0"/>
              <a:t>configuration settings</a:t>
            </a:r>
          </a:p>
          <a:p>
            <a:r>
              <a:rPr lang="en-US" sz="3000" dirty="0" smtClean="0"/>
              <a:t>Need </a:t>
            </a:r>
            <a:r>
              <a:rPr lang="en-US" sz="3000" dirty="0"/>
              <a:t>to </a:t>
            </a:r>
            <a:r>
              <a:rPr lang="en-US" sz="3000" dirty="0" smtClean="0"/>
              <a:t>ensure </a:t>
            </a:r>
            <a:r>
              <a:rPr lang="en-US" sz="3000" dirty="0"/>
              <a:t>you have the ADO.NET connection strings for a .NET application</a:t>
            </a:r>
          </a:p>
          <a:p>
            <a:r>
              <a:rPr lang="en-US" sz="3000" dirty="0"/>
              <a:t>Connection strings should be one unbroken line </a:t>
            </a:r>
          </a:p>
          <a:p>
            <a:pPr>
              <a:spcAft>
                <a:spcPts val="1200"/>
              </a:spcAft>
            </a:pPr>
            <a:r>
              <a:rPr lang="en-US" sz="3000" dirty="0"/>
              <a:t>Stored in JSON file called </a:t>
            </a:r>
            <a:r>
              <a:rPr lang="en-US" sz="3000" b="1" dirty="0" err="1">
                <a:solidFill>
                  <a:schemeClr val="accent4"/>
                </a:solidFill>
              </a:rPr>
              <a:t>appsettings.json</a:t>
            </a:r>
            <a:endParaRPr lang="en-US" sz="3000" b="1" dirty="0">
              <a:solidFill>
                <a:schemeClr val="accent4"/>
              </a:solidFill>
            </a:endParaRPr>
          </a:p>
          <a:p>
            <a:r>
              <a:rPr lang="en-US" sz="3000" b="1" dirty="0" err="1" smtClean="0">
                <a:solidFill>
                  <a:schemeClr val="accent4"/>
                </a:solidFill>
              </a:rPr>
              <a:t>LocalDb</a:t>
            </a:r>
            <a:r>
              <a:rPr lang="en-US" sz="3000" b="1" dirty="0" smtClean="0">
                <a:solidFill>
                  <a:schemeClr val="accent4"/>
                </a:solidFill>
              </a:rPr>
              <a:t> </a:t>
            </a:r>
            <a:r>
              <a:rPr lang="en-US" sz="3000" dirty="0" smtClean="0"/>
              <a:t>– free </a:t>
            </a:r>
            <a:r>
              <a:rPr lang="en-US" sz="3000" dirty="0"/>
              <a:t>local installation of </a:t>
            </a:r>
            <a:r>
              <a:rPr lang="en-US" sz="3000" dirty="0" smtClean="0"/>
              <a:t>SQL </a:t>
            </a:r>
            <a:r>
              <a:rPr lang="en-US" sz="3000" dirty="0"/>
              <a:t>Server that comes with </a:t>
            </a:r>
            <a:r>
              <a:rPr lang="en-US" sz="3000" dirty="0" smtClean="0"/>
              <a:t>VS</a:t>
            </a:r>
            <a:endParaRPr lang="en-US" sz="3000" dirty="0"/>
          </a:p>
          <a:p>
            <a:pPr lvl="1"/>
            <a:r>
              <a:rPr lang="en-US" sz="3000" dirty="0"/>
              <a:t>Means you can code </a:t>
            </a:r>
            <a:r>
              <a:rPr lang="en-US" sz="3000" dirty="0" smtClean="0"/>
              <a:t>locally</a:t>
            </a:r>
            <a:endParaRPr lang="en-US" sz="3000" dirty="0"/>
          </a:p>
          <a:p>
            <a:pPr lvl="1"/>
            <a:r>
              <a:rPr lang="en-US" sz="3000" dirty="0"/>
              <a:t>BUT </a:t>
            </a:r>
            <a:r>
              <a:rPr lang="en-US" sz="3000" dirty="0" smtClean="0"/>
              <a:t>you need </a:t>
            </a:r>
            <a:r>
              <a:rPr lang="en-US" sz="3000" dirty="0"/>
              <a:t>to set up for remote working later</a:t>
            </a:r>
          </a:p>
        </p:txBody>
      </p:sp>
      <p:sp>
        <p:nvSpPr>
          <p:cNvPr id="4" name="Rounded Rectangle 3">
            <a:extLst>
              <a:ext uri="{FF2B5EF4-FFF2-40B4-BE49-F238E27FC236}">
                <a16:creationId xmlns:a16="http://schemas.microsoft.com/office/drawing/2014/main" id="{247F6FDC-1DD3-F04C-89E5-A1F433B740E6}"/>
              </a:ext>
            </a:extLst>
          </p:cNvPr>
          <p:cNvSpPr/>
          <p:nvPr/>
        </p:nvSpPr>
        <p:spPr>
          <a:xfrm>
            <a:off x="8693575" y="3264746"/>
            <a:ext cx="3437466" cy="154093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Stack in use = Microsoft SQL Server, IIS, ASP.NET Core</a:t>
            </a:r>
          </a:p>
        </p:txBody>
      </p:sp>
    </p:spTree>
    <p:extLst>
      <p:ext uri="{BB962C8B-B14F-4D97-AF65-F5344CB8AC3E}">
        <p14:creationId xmlns:p14="http://schemas.microsoft.com/office/powerpoint/2010/main" val="4025871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10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10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1000"/>
                                        <p:tgtEl>
                                          <p:spTgt spid="3">
                                            <p:txEl>
                                              <p:pRg st="6" end="6"/>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1000"/>
                                        <p:tgtEl>
                                          <p:spTgt spid="3">
                                            <p:txEl>
                                              <p:pRg st="7" end="7"/>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1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25120" y="1544320"/>
            <a:ext cx="11643360" cy="1505607"/>
          </a:xfrm>
          <a:prstGeom prst="rect">
            <a:avLst/>
          </a:prstGeom>
        </p:spPr>
      </p:pic>
      <p:sp>
        <p:nvSpPr>
          <p:cNvPr id="5" name="Title 4"/>
          <p:cNvSpPr>
            <a:spLocks noGrp="1"/>
          </p:cNvSpPr>
          <p:nvPr>
            <p:ph type="title"/>
          </p:nvPr>
        </p:nvSpPr>
        <p:spPr>
          <a:xfrm>
            <a:off x="838200" y="141605"/>
            <a:ext cx="10515600" cy="1036955"/>
          </a:xfrm>
        </p:spPr>
        <p:txBody>
          <a:bodyPr/>
          <a:lstStyle/>
          <a:p>
            <a:r>
              <a:rPr lang="en-GB" sz="4000" dirty="0" err="1" smtClean="0"/>
              <a:t>appsettings.json</a:t>
            </a:r>
            <a:endParaRPr lang="en-GB" sz="4000" dirty="0"/>
          </a:p>
        </p:txBody>
      </p:sp>
      <p:pic>
        <p:nvPicPr>
          <p:cNvPr id="6" name="Picture 5"/>
          <p:cNvPicPr>
            <a:picLocks noChangeAspect="1"/>
          </p:cNvPicPr>
          <p:nvPr/>
        </p:nvPicPr>
        <p:blipFill rotWithShape="1">
          <a:blip r:embed="rId4"/>
          <a:srcRect l="2499" t="41458" r="32527" b="45187"/>
          <a:stretch/>
        </p:blipFill>
        <p:spPr>
          <a:xfrm>
            <a:off x="281305" y="3962400"/>
            <a:ext cx="11727815" cy="1381760"/>
          </a:xfrm>
          <a:prstGeom prst="rect">
            <a:avLst/>
          </a:prstGeom>
        </p:spPr>
      </p:pic>
    </p:spTree>
    <p:extLst>
      <p:ext uri="{BB962C8B-B14F-4D97-AF65-F5344CB8AC3E}">
        <p14:creationId xmlns:p14="http://schemas.microsoft.com/office/powerpoint/2010/main" val="1072546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71717-EA8B-684B-88BF-CE9A11C3F09B}"/>
              </a:ext>
            </a:extLst>
          </p:cNvPr>
          <p:cNvSpPr>
            <a:spLocks noGrp="1"/>
          </p:cNvSpPr>
          <p:nvPr>
            <p:ph type="title"/>
          </p:nvPr>
        </p:nvSpPr>
        <p:spPr>
          <a:xfrm>
            <a:off x="838200" y="161926"/>
            <a:ext cx="10515600" cy="955674"/>
          </a:xfrm>
        </p:spPr>
        <p:txBody>
          <a:bodyPr/>
          <a:lstStyle/>
          <a:p>
            <a:r>
              <a:rPr lang="en-US" dirty="0"/>
              <a:t>ASP.NET and C#</a:t>
            </a:r>
          </a:p>
        </p:txBody>
      </p:sp>
      <p:sp>
        <p:nvSpPr>
          <p:cNvPr id="3" name="Content Placeholder 2">
            <a:extLst>
              <a:ext uri="{FF2B5EF4-FFF2-40B4-BE49-F238E27FC236}">
                <a16:creationId xmlns:a16="http://schemas.microsoft.com/office/drawing/2014/main" id="{4C0E8790-3384-074B-AE63-9701A2A30D32}"/>
              </a:ext>
            </a:extLst>
          </p:cNvPr>
          <p:cNvSpPr>
            <a:spLocks noGrp="1"/>
          </p:cNvSpPr>
          <p:nvPr>
            <p:ph idx="1"/>
          </p:nvPr>
        </p:nvSpPr>
        <p:spPr>
          <a:xfrm>
            <a:off x="304800" y="1260051"/>
            <a:ext cx="11460480" cy="4351338"/>
          </a:xfrm>
        </p:spPr>
        <p:txBody>
          <a:bodyPr>
            <a:normAutofit/>
          </a:bodyPr>
          <a:lstStyle/>
          <a:p>
            <a:r>
              <a:rPr lang="en-US" sz="3200" dirty="0"/>
              <a:t>Creating a traditional web application to begin with</a:t>
            </a:r>
          </a:p>
          <a:p>
            <a:pPr lvl="1"/>
            <a:r>
              <a:rPr lang="en-US" sz="2800" dirty="0" smtClean="0"/>
              <a:t>Single </a:t>
            </a:r>
            <a:r>
              <a:rPr lang="en-US" sz="2800" dirty="0"/>
              <a:t>Page </a:t>
            </a:r>
            <a:r>
              <a:rPr lang="en-US" sz="2800" dirty="0" smtClean="0"/>
              <a:t>Applications (SPA’s) used </a:t>
            </a:r>
            <a:r>
              <a:rPr lang="en-US" sz="2800" dirty="0"/>
              <a:t>when you need a rich interface with many features</a:t>
            </a:r>
          </a:p>
          <a:p>
            <a:pPr lvl="1"/>
            <a:r>
              <a:rPr lang="en-US" sz="2800" dirty="0"/>
              <a:t>SPA’s will rely heavily on the </a:t>
            </a:r>
            <a:r>
              <a:rPr lang="en-US" sz="2800" dirty="0" smtClean="0"/>
              <a:t>JavaScript </a:t>
            </a:r>
            <a:r>
              <a:rPr lang="en-US" sz="2800" dirty="0"/>
              <a:t>frameworks</a:t>
            </a:r>
          </a:p>
          <a:p>
            <a:r>
              <a:rPr lang="en-US" sz="3200" dirty="0"/>
              <a:t>Create an MVC application based on the database you already have</a:t>
            </a:r>
          </a:p>
          <a:p>
            <a:pPr lvl="1"/>
            <a:r>
              <a:rPr lang="en-US" sz="2800" dirty="0"/>
              <a:t>Code First workflow</a:t>
            </a:r>
          </a:p>
          <a:p>
            <a:r>
              <a:rPr lang="en-US" dirty="0"/>
              <a:t>Storing password details in </a:t>
            </a:r>
            <a:r>
              <a:rPr lang="en-US" dirty="0" err="1"/>
              <a:t>appsettings.json</a:t>
            </a:r>
            <a:r>
              <a:rPr lang="en-US" dirty="0"/>
              <a:t> is not that secure for deployment </a:t>
            </a:r>
            <a:r>
              <a:rPr lang="en-US" dirty="0"/>
              <a:t>&amp;</a:t>
            </a:r>
            <a:r>
              <a:rPr lang="en-US" dirty="0" smtClean="0"/>
              <a:t> </a:t>
            </a:r>
            <a:r>
              <a:rPr lang="en-US" dirty="0"/>
              <a:t>you might use the built in Secret Manager*</a:t>
            </a:r>
          </a:p>
        </p:txBody>
      </p:sp>
      <p:sp>
        <p:nvSpPr>
          <p:cNvPr id="4" name="Rounded Rectangle 3">
            <a:extLst>
              <a:ext uri="{FF2B5EF4-FFF2-40B4-BE49-F238E27FC236}">
                <a16:creationId xmlns:a16="http://schemas.microsoft.com/office/drawing/2014/main" id="{7E22100E-F23C-F941-A7F2-AA71B6D6D059}"/>
              </a:ext>
            </a:extLst>
          </p:cNvPr>
          <p:cNvSpPr/>
          <p:nvPr/>
        </p:nvSpPr>
        <p:spPr>
          <a:xfrm>
            <a:off x="9303173" y="5591068"/>
            <a:ext cx="2777067" cy="1205971"/>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smtClean="0"/>
              <a:t>*But NOT expected </a:t>
            </a:r>
            <a:r>
              <a:rPr lang="en-US" sz="2400" dirty="0"/>
              <a:t>for this module</a:t>
            </a:r>
          </a:p>
        </p:txBody>
      </p:sp>
    </p:spTree>
    <p:extLst>
      <p:ext uri="{BB962C8B-B14F-4D97-AF65-F5344CB8AC3E}">
        <p14:creationId xmlns:p14="http://schemas.microsoft.com/office/powerpoint/2010/main" val="30854838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10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1000"/>
                                        <p:tgtEl>
                                          <p:spTgt spid="3">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C9E58-E3E5-064D-ACDE-53A1323E7C4C}"/>
              </a:ext>
            </a:extLst>
          </p:cNvPr>
          <p:cNvSpPr>
            <a:spLocks noGrp="1"/>
          </p:cNvSpPr>
          <p:nvPr>
            <p:ph type="title"/>
          </p:nvPr>
        </p:nvSpPr>
        <p:spPr>
          <a:xfrm>
            <a:off x="838200" y="141605"/>
            <a:ext cx="10515600" cy="1016635"/>
          </a:xfrm>
        </p:spPr>
        <p:txBody>
          <a:bodyPr/>
          <a:lstStyle/>
          <a:p>
            <a:r>
              <a:rPr lang="en-US" dirty="0"/>
              <a:t>ASP.NET : Application</a:t>
            </a:r>
          </a:p>
        </p:txBody>
      </p:sp>
      <p:sp>
        <p:nvSpPr>
          <p:cNvPr id="3" name="Content Placeholder 2">
            <a:extLst>
              <a:ext uri="{FF2B5EF4-FFF2-40B4-BE49-F238E27FC236}">
                <a16:creationId xmlns:a16="http://schemas.microsoft.com/office/drawing/2014/main" id="{1279C97A-0B5D-8941-9159-BE78E056001F}"/>
              </a:ext>
            </a:extLst>
          </p:cNvPr>
          <p:cNvSpPr>
            <a:spLocks noGrp="1"/>
          </p:cNvSpPr>
          <p:nvPr>
            <p:ph idx="1"/>
          </p:nvPr>
        </p:nvSpPr>
        <p:spPr>
          <a:xfrm>
            <a:off x="325120" y="1219411"/>
            <a:ext cx="11663680" cy="5266055"/>
          </a:xfrm>
        </p:spPr>
        <p:txBody>
          <a:bodyPr/>
          <a:lstStyle/>
          <a:p>
            <a:r>
              <a:rPr lang="en-US" sz="3200" dirty="0"/>
              <a:t>Use NuGet to install Entity Framework.  Use the Package Manger </a:t>
            </a:r>
            <a:r>
              <a:rPr lang="en-US" sz="3200" dirty="0" smtClean="0"/>
              <a:t>Console</a:t>
            </a:r>
            <a:endParaRPr lang="en-US" sz="3200" dirty="0"/>
          </a:p>
          <a:p>
            <a:pPr lvl="1"/>
            <a:r>
              <a:rPr lang="en-US" sz="2800" dirty="0"/>
              <a:t>Install-Package </a:t>
            </a:r>
            <a:r>
              <a:rPr lang="en-US" sz="2800" dirty="0" err="1"/>
              <a:t>Microsoft.EntityFrameworkCore</a:t>
            </a:r>
            <a:endParaRPr lang="en-US" sz="2800" dirty="0"/>
          </a:p>
          <a:p>
            <a:r>
              <a:rPr lang="en-US" sz="3200" dirty="0"/>
              <a:t>POCO – Plain Old Class Object</a:t>
            </a:r>
          </a:p>
          <a:p>
            <a:pPr lvl="1"/>
            <a:r>
              <a:rPr lang="en-US" sz="2800" dirty="0"/>
              <a:t>Must map to the data types for the columns</a:t>
            </a:r>
          </a:p>
          <a:p>
            <a:pPr lvl="1"/>
            <a:r>
              <a:rPr lang="en-US" sz="2800" dirty="0"/>
              <a:t>Use getter and setter</a:t>
            </a:r>
          </a:p>
          <a:p>
            <a:r>
              <a:rPr lang="en-US" sz="3200" dirty="0"/>
              <a:t>Create a </a:t>
            </a:r>
            <a:r>
              <a:rPr lang="en-US" sz="3200" dirty="0" err="1"/>
              <a:t>DbContext</a:t>
            </a:r>
            <a:r>
              <a:rPr lang="en-US" sz="3200" dirty="0"/>
              <a:t> class </a:t>
            </a:r>
          </a:p>
          <a:p>
            <a:pPr lvl="1"/>
            <a:r>
              <a:rPr lang="en-US" sz="2800" dirty="0"/>
              <a:t>Inherits from the </a:t>
            </a:r>
            <a:r>
              <a:rPr lang="en-US" sz="2800" dirty="0" err="1"/>
              <a:t>DbContext</a:t>
            </a:r>
            <a:r>
              <a:rPr lang="en-US" sz="2800" dirty="0"/>
              <a:t> base class</a:t>
            </a:r>
          </a:p>
          <a:p>
            <a:r>
              <a:rPr lang="en-US" sz="3200" dirty="0"/>
              <a:t>Add in </a:t>
            </a:r>
            <a:r>
              <a:rPr lang="en-US" sz="3200" dirty="0" err="1"/>
              <a:t>DbSet</a:t>
            </a:r>
            <a:r>
              <a:rPr lang="en-US" sz="3200" dirty="0"/>
              <a:t> to represent the values from the </a:t>
            </a:r>
            <a:r>
              <a:rPr lang="en-US" sz="3200" dirty="0" smtClean="0"/>
              <a:t>tables</a:t>
            </a:r>
            <a:endParaRPr lang="en-US" sz="3200" dirty="0"/>
          </a:p>
        </p:txBody>
      </p:sp>
      <p:sp>
        <p:nvSpPr>
          <p:cNvPr id="4" name="Rounded Rectangle 3">
            <a:extLst>
              <a:ext uri="{FF2B5EF4-FFF2-40B4-BE49-F238E27FC236}">
                <a16:creationId xmlns:a16="http://schemas.microsoft.com/office/drawing/2014/main" id="{28CF0950-799B-EB47-B226-80BF0ABA2CEA}"/>
              </a:ext>
            </a:extLst>
          </p:cNvPr>
          <p:cNvSpPr/>
          <p:nvPr/>
        </p:nvSpPr>
        <p:spPr>
          <a:xfrm>
            <a:off x="7396480" y="5648960"/>
            <a:ext cx="4710853" cy="1141307"/>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Note </a:t>
            </a:r>
            <a:r>
              <a:rPr lang="en-US" sz="2400" dirty="0" err="1" smtClean="0"/>
              <a:t>pluralisations</a:t>
            </a:r>
            <a:r>
              <a:rPr lang="en-US" sz="2400" dirty="0" smtClean="0"/>
              <a:t> </a:t>
            </a:r>
            <a:r>
              <a:rPr lang="en-US" sz="2400" dirty="0"/>
              <a:t>of the </a:t>
            </a:r>
            <a:r>
              <a:rPr lang="en-US" sz="2400" dirty="0" err="1"/>
              <a:t>DbSets</a:t>
            </a:r>
            <a:endParaRPr lang="en-US" sz="2400" dirty="0"/>
          </a:p>
        </p:txBody>
      </p:sp>
      <p:sp>
        <p:nvSpPr>
          <p:cNvPr id="5" name="Rounded Rectangle 4">
            <a:extLst>
              <a:ext uri="{FF2B5EF4-FFF2-40B4-BE49-F238E27FC236}">
                <a16:creationId xmlns:a16="http://schemas.microsoft.com/office/drawing/2014/main" id="{A4F9B6CD-C70D-934C-A31B-20D2835126B1}"/>
              </a:ext>
            </a:extLst>
          </p:cNvPr>
          <p:cNvSpPr/>
          <p:nvPr/>
        </p:nvSpPr>
        <p:spPr>
          <a:xfrm>
            <a:off x="8779934" y="2809135"/>
            <a:ext cx="3208866" cy="2027025"/>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2400" dirty="0"/>
              <a:t>Uses the repository combined with unit of work patterns</a:t>
            </a:r>
          </a:p>
        </p:txBody>
      </p:sp>
    </p:spTree>
    <p:extLst>
      <p:ext uri="{BB962C8B-B14F-4D97-AF65-F5344CB8AC3E}">
        <p14:creationId xmlns:p14="http://schemas.microsoft.com/office/powerpoint/2010/main" val="11239757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10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10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10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1000"/>
                                        <p:tgtEl>
                                          <p:spTgt spid="3">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62450-76A7-B541-BCAA-5D1E35ACA21C}"/>
              </a:ext>
            </a:extLst>
          </p:cNvPr>
          <p:cNvSpPr>
            <a:spLocks noGrp="1"/>
          </p:cNvSpPr>
          <p:nvPr>
            <p:ph type="title"/>
          </p:nvPr>
        </p:nvSpPr>
        <p:spPr>
          <a:xfrm>
            <a:off x="838200" y="141605"/>
            <a:ext cx="10515600" cy="1325563"/>
          </a:xfrm>
        </p:spPr>
        <p:txBody>
          <a:bodyPr/>
          <a:lstStyle/>
          <a:p>
            <a:r>
              <a:rPr lang="en-US" dirty="0"/>
              <a:t>Session</a:t>
            </a:r>
          </a:p>
        </p:txBody>
      </p:sp>
      <p:sp>
        <p:nvSpPr>
          <p:cNvPr id="3" name="Content Placeholder 2">
            <a:extLst>
              <a:ext uri="{FF2B5EF4-FFF2-40B4-BE49-F238E27FC236}">
                <a16:creationId xmlns:a16="http://schemas.microsoft.com/office/drawing/2014/main" id="{B2A5290F-EA80-3F46-B392-8EECC1F4D435}"/>
              </a:ext>
            </a:extLst>
          </p:cNvPr>
          <p:cNvSpPr>
            <a:spLocks noGrp="1"/>
          </p:cNvSpPr>
          <p:nvPr>
            <p:ph idx="1"/>
          </p:nvPr>
        </p:nvSpPr>
        <p:spPr>
          <a:xfrm>
            <a:off x="838200" y="1520825"/>
            <a:ext cx="10515600" cy="4351338"/>
          </a:xfrm>
        </p:spPr>
        <p:txBody>
          <a:bodyPr>
            <a:normAutofit/>
          </a:bodyPr>
          <a:lstStyle/>
          <a:p>
            <a:r>
              <a:rPr lang="en-GB" sz="3200" dirty="0"/>
              <a:t>Describe functionality and features of various database connectivity </a:t>
            </a:r>
            <a:r>
              <a:rPr lang="en-GB" sz="3200" dirty="0" smtClean="0"/>
              <a:t>technologies</a:t>
            </a:r>
            <a:endParaRPr lang="en-US" sz="3200" dirty="0"/>
          </a:p>
        </p:txBody>
      </p:sp>
    </p:spTree>
    <p:extLst>
      <p:ext uri="{BB962C8B-B14F-4D97-AF65-F5344CB8AC3E}">
        <p14:creationId xmlns:p14="http://schemas.microsoft.com/office/powerpoint/2010/main" val="36712604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4937" y="2136776"/>
            <a:ext cx="8979877" cy="2387600"/>
          </a:xfrm>
        </p:spPr>
        <p:txBody>
          <a:bodyPr>
            <a:normAutofit/>
          </a:bodyPr>
          <a:lstStyle/>
          <a:p>
            <a:pPr algn="l"/>
            <a:r>
              <a:rPr lang="en-US" sz="5400" b="1" dirty="0">
                <a:cs typeface="Calibri Light"/>
              </a:rPr>
              <a:t/>
            </a:r>
            <a:br>
              <a:rPr lang="en-US" sz="5400" b="1" dirty="0">
                <a:cs typeface="Calibri Light"/>
              </a:rPr>
            </a:br>
            <a:r>
              <a:rPr lang="en-US" sz="5400" b="1" dirty="0">
                <a:cs typeface="Calibri Light"/>
              </a:rPr>
              <a:t>University of Plymouth</a:t>
            </a:r>
            <a:endParaRPr lang="en-US" sz="5400" b="1" dirty="0"/>
          </a:p>
        </p:txBody>
      </p:sp>
      <p:sp>
        <p:nvSpPr>
          <p:cNvPr id="3" name="Subtitle 2"/>
          <p:cNvSpPr>
            <a:spLocks noGrp="1"/>
          </p:cNvSpPr>
          <p:nvPr>
            <p:ph type="subTitle" idx="1"/>
          </p:nvPr>
        </p:nvSpPr>
        <p:spPr>
          <a:xfrm>
            <a:off x="5463681" y="4745038"/>
            <a:ext cx="7337913" cy="1655762"/>
          </a:xfrm>
        </p:spPr>
        <p:txBody>
          <a:bodyPr/>
          <a:lstStyle/>
          <a:p>
            <a:pPr algn="l"/>
            <a:r>
              <a:rPr lang="en-US" b="1" dirty="0">
                <a:solidFill>
                  <a:schemeClr val="accent4">
                    <a:lumMod val="60000"/>
                    <a:lumOff val="40000"/>
                  </a:schemeClr>
                </a:solidFill>
              </a:rPr>
              <a:t>Advancing knowledge, transforming lives</a:t>
            </a:r>
          </a:p>
        </p:txBody>
      </p:sp>
    </p:spTree>
    <p:extLst>
      <p:ext uri="{BB962C8B-B14F-4D97-AF65-F5344CB8AC3E}">
        <p14:creationId xmlns:p14="http://schemas.microsoft.com/office/powerpoint/2010/main" val="45572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41171-BED6-FB48-8BEF-59FD53DED179}"/>
              </a:ext>
            </a:extLst>
          </p:cNvPr>
          <p:cNvSpPr>
            <a:spLocks noGrp="1"/>
          </p:cNvSpPr>
          <p:nvPr>
            <p:ph type="title"/>
          </p:nvPr>
        </p:nvSpPr>
        <p:spPr>
          <a:xfrm>
            <a:off x="838200" y="80645"/>
            <a:ext cx="10515600" cy="1325563"/>
          </a:xfrm>
        </p:spPr>
        <p:txBody>
          <a:bodyPr/>
          <a:lstStyle/>
          <a:p>
            <a:r>
              <a:rPr lang="en-US" dirty="0"/>
              <a:t>Single Page Application</a:t>
            </a:r>
          </a:p>
        </p:txBody>
      </p:sp>
      <p:sp>
        <p:nvSpPr>
          <p:cNvPr id="3" name="Content Placeholder 2">
            <a:extLst>
              <a:ext uri="{FF2B5EF4-FFF2-40B4-BE49-F238E27FC236}">
                <a16:creationId xmlns:a16="http://schemas.microsoft.com/office/drawing/2014/main" id="{424E78A8-CA0A-F54D-99DC-43FF425B8F3D}"/>
              </a:ext>
            </a:extLst>
          </p:cNvPr>
          <p:cNvSpPr>
            <a:spLocks noGrp="1"/>
          </p:cNvSpPr>
          <p:nvPr>
            <p:ph idx="1"/>
          </p:nvPr>
        </p:nvSpPr>
        <p:spPr>
          <a:xfrm>
            <a:off x="838200" y="1439545"/>
            <a:ext cx="6409267" cy="4351338"/>
          </a:xfrm>
        </p:spPr>
        <p:txBody>
          <a:bodyPr/>
          <a:lstStyle/>
          <a:p>
            <a:r>
              <a:rPr lang="en-US" sz="3200" dirty="0"/>
              <a:t>In traditional web applications user navigates between different pages retrieved separately from server on request</a:t>
            </a:r>
          </a:p>
          <a:p>
            <a:r>
              <a:rPr lang="en-US" sz="3200" dirty="0"/>
              <a:t>SPA only has one page</a:t>
            </a:r>
          </a:p>
          <a:p>
            <a:pPr lvl="1"/>
            <a:r>
              <a:rPr lang="en-US" sz="2800" dirty="0"/>
              <a:t>Contains whole application</a:t>
            </a:r>
          </a:p>
          <a:p>
            <a:r>
              <a:rPr lang="en-US" dirty="0" smtClean="0"/>
              <a:t>All </a:t>
            </a:r>
            <a:r>
              <a:rPr lang="en-US" dirty="0"/>
              <a:t>UI </a:t>
            </a:r>
            <a:r>
              <a:rPr lang="en-US" dirty="0" smtClean="0"/>
              <a:t>changes made </a:t>
            </a:r>
            <a:r>
              <a:rPr lang="en-US" dirty="0"/>
              <a:t>using </a:t>
            </a:r>
            <a:r>
              <a:rPr lang="en-US" dirty="0" smtClean="0"/>
              <a:t>JavaScript</a:t>
            </a:r>
            <a:endParaRPr lang="en-US" dirty="0"/>
          </a:p>
        </p:txBody>
      </p:sp>
      <p:sp>
        <p:nvSpPr>
          <p:cNvPr id="4" name="Vertical Scroll 3">
            <a:extLst>
              <a:ext uri="{FF2B5EF4-FFF2-40B4-BE49-F238E27FC236}">
                <a16:creationId xmlns:a16="http://schemas.microsoft.com/office/drawing/2014/main" id="{CD60BC52-6E0D-DE4C-9838-00C1A37EFAD6}"/>
              </a:ext>
            </a:extLst>
          </p:cNvPr>
          <p:cNvSpPr/>
          <p:nvPr/>
        </p:nvSpPr>
        <p:spPr>
          <a:xfrm>
            <a:off x="7603067" y="365125"/>
            <a:ext cx="4453466" cy="5873115"/>
          </a:xfrm>
          <a:prstGeom prst="verticalScroll">
            <a:avLst/>
          </a:prstGeom>
        </p:spPr>
        <p:style>
          <a:lnRef idx="1">
            <a:schemeClr val="accent5"/>
          </a:lnRef>
          <a:fillRef idx="2">
            <a:schemeClr val="accent5"/>
          </a:fillRef>
          <a:effectRef idx="1">
            <a:schemeClr val="accent5"/>
          </a:effectRef>
          <a:fontRef idx="minor">
            <a:schemeClr val="dk1"/>
          </a:fontRef>
        </p:style>
        <p:txBody>
          <a:bodyPr rtlCol="0" anchor="t"/>
          <a:lstStyle/>
          <a:p>
            <a:pPr marL="342900" indent="-342900">
              <a:buFont typeface="+mj-lt"/>
              <a:buAutoNum type="arabicPeriod"/>
            </a:pPr>
            <a:r>
              <a:rPr lang="en-US" sz="2000" dirty="0"/>
              <a:t>User navigates to web address</a:t>
            </a:r>
          </a:p>
          <a:p>
            <a:pPr marL="342900" indent="-342900">
              <a:buFont typeface="+mj-lt"/>
              <a:buAutoNum type="arabicPeriod"/>
            </a:pPr>
            <a:r>
              <a:rPr lang="en-US" sz="2000" dirty="0"/>
              <a:t>Server responds with HTML and multiple </a:t>
            </a:r>
            <a:r>
              <a:rPr lang="en-US" sz="2000" dirty="0" smtClean="0"/>
              <a:t>JS </a:t>
            </a:r>
            <a:r>
              <a:rPr lang="en-US" sz="2000" dirty="0"/>
              <a:t>files containing client-side code</a:t>
            </a:r>
          </a:p>
          <a:p>
            <a:pPr marL="342900" indent="-342900">
              <a:buFont typeface="+mj-lt"/>
              <a:buAutoNum type="arabicPeriod"/>
            </a:pPr>
            <a:r>
              <a:rPr lang="en-US" sz="2000" dirty="0"/>
              <a:t>Browser gets files, displays to user.  User interacts (</a:t>
            </a:r>
            <a:r>
              <a:rPr lang="en-US" sz="2000" dirty="0" smtClean="0"/>
              <a:t>e.g. </a:t>
            </a:r>
            <a:r>
              <a:rPr lang="en-US" sz="2000" dirty="0"/>
              <a:t>clicks button)</a:t>
            </a:r>
          </a:p>
          <a:p>
            <a:pPr marL="342900" indent="-342900">
              <a:buFont typeface="+mj-lt"/>
              <a:buAutoNum type="arabicPeriod"/>
            </a:pPr>
            <a:r>
              <a:rPr lang="en-US" sz="2000" dirty="0" smtClean="0"/>
              <a:t>JS </a:t>
            </a:r>
            <a:r>
              <a:rPr lang="en-US" sz="2000" dirty="0"/>
              <a:t>code handles click, calls server side for data</a:t>
            </a:r>
          </a:p>
          <a:p>
            <a:pPr marL="342900" indent="-342900">
              <a:buFont typeface="+mj-lt"/>
              <a:buAutoNum type="arabicPeriod"/>
            </a:pPr>
            <a:r>
              <a:rPr lang="en-US" sz="2000" dirty="0"/>
              <a:t>Server receives request for data, </a:t>
            </a:r>
            <a:r>
              <a:rPr lang="en-US" sz="2000" dirty="0" smtClean="0"/>
              <a:t>retrieves &amp; </a:t>
            </a:r>
            <a:r>
              <a:rPr lang="en-US" sz="2000" dirty="0"/>
              <a:t>sends it back</a:t>
            </a:r>
          </a:p>
          <a:p>
            <a:pPr marL="342900" indent="-342900">
              <a:buFont typeface="+mj-lt"/>
              <a:buAutoNum type="arabicPeriod"/>
            </a:pPr>
            <a:r>
              <a:rPr lang="en-US" sz="2000" dirty="0" smtClean="0"/>
              <a:t>JS </a:t>
            </a:r>
            <a:r>
              <a:rPr lang="en-US" sz="2000" dirty="0"/>
              <a:t>handles </a:t>
            </a:r>
            <a:r>
              <a:rPr lang="en-US" sz="2000" dirty="0" smtClean="0"/>
              <a:t>response &amp; </a:t>
            </a:r>
            <a:r>
              <a:rPr lang="en-US" sz="2000" dirty="0"/>
              <a:t>generates HTML</a:t>
            </a:r>
          </a:p>
        </p:txBody>
      </p:sp>
      <p:sp>
        <p:nvSpPr>
          <p:cNvPr id="5" name="Rounded Rectangle 4">
            <a:extLst>
              <a:ext uri="{FF2B5EF4-FFF2-40B4-BE49-F238E27FC236}">
                <a16:creationId xmlns:a16="http://schemas.microsoft.com/office/drawing/2014/main" id="{9BA92DB8-2032-DF4A-8524-86E9D09B973C}"/>
              </a:ext>
            </a:extLst>
          </p:cNvPr>
          <p:cNvSpPr/>
          <p:nvPr/>
        </p:nvSpPr>
        <p:spPr>
          <a:xfrm>
            <a:off x="3779520" y="4917440"/>
            <a:ext cx="3467947" cy="180848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Welcome modern frameworks of Angular, React, </a:t>
            </a:r>
            <a:r>
              <a:rPr lang="en-US" sz="2400" dirty="0" err="1"/>
              <a:t>Viee</a:t>
            </a:r>
            <a:r>
              <a:rPr lang="en-US" sz="2400" dirty="0"/>
              <a:t> etc..</a:t>
            </a:r>
          </a:p>
        </p:txBody>
      </p:sp>
    </p:spTree>
    <p:extLst>
      <p:ext uri="{BB962C8B-B14F-4D97-AF65-F5344CB8AC3E}">
        <p14:creationId xmlns:p14="http://schemas.microsoft.com/office/powerpoint/2010/main" val="24995343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10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8A5EE-0C8A-164C-84BF-6BC156C27E21}"/>
              </a:ext>
            </a:extLst>
          </p:cNvPr>
          <p:cNvSpPr>
            <a:spLocks noGrp="1"/>
          </p:cNvSpPr>
          <p:nvPr>
            <p:ph type="title"/>
          </p:nvPr>
        </p:nvSpPr>
        <p:spPr>
          <a:xfrm>
            <a:off x="838200" y="60325"/>
            <a:ext cx="10515600" cy="1325563"/>
          </a:xfrm>
        </p:spPr>
        <p:txBody>
          <a:bodyPr/>
          <a:lstStyle/>
          <a:p>
            <a:r>
              <a:rPr lang="en-US" dirty="0"/>
              <a:t>Database Connectivity</a:t>
            </a:r>
          </a:p>
        </p:txBody>
      </p:sp>
      <p:sp>
        <p:nvSpPr>
          <p:cNvPr id="3" name="Content Placeholder 2">
            <a:extLst>
              <a:ext uri="{FF2B5EF4-FFF2-40B4-BE49-F238E27FC236}">
                <a16:creationId xmlns:a16="http://schemas.microsoft.com/office/drawing/2014/main" id="{1FAFB4CA-278F-934D-84EE-6FD77D696115}"/>
              </a:ext>
            </a:extLst>
          </p:cNvPr>
          <p:cNvSpPr>
            <a:spLocks noGrp="1"/>
          </p:cNvSpPr>
          <p:nvPr>
            <p:ph idx="1"/>
          </p:nvPr>
        </p:nvSpPr>
        <p:spPr>
          <a:xfrm>
            <a:off x="695960" y="1297305"/>
            <a:ext cx="8590280" cy="5171864"/>
          </a:xfrm>
        </p:spPr>
        <p:txBody>
          <a:bodyPr/>
          <a:lstStyle/>
          <a:p>
            <a:r>
              <a:rPr lang="en-US" sz="3200" dirty="0"/>
              <a:t>So far – </a:t>
            </a:r>
            <a:r>
              <a:rPr lang="en-US" sz="3200" dirty="0" smtClean="0"/>
              <a:t>used </a:t>
            </a:r>
            <a:r>
              <a:rPr lang="en-US" sz="3200" dirty="0"/>
              <a:t>tools to view the database </a:t>
            </a:r>
          </a:p>
          <a:p>
            <a:r>
              <a:rPr lang="en-US" sz="3200" dirty="0"/>
              <a:t>SQL is the language used to extract or manipulate data</a:t>
            </a:r>
          </a:p>
          <a:p>
            <a:r>
              <a:rPr lang="en-US" sz="3200" dirty="0"/>
              <a:t>Data </a:t>
            </a:r>
            <a:r>
              <a:rPr lang="en-US" sz="3200" dirty="0" smtClean="0"/>
              <a:t>residing </a:t>
            </a:r>
            <a:r>
              <a:rPr lang="en-US" sz="3200" dirty="0"/>
              <a:t>in the data layer</a:t>
            </a:r>
          </a:p>
          <a:p>
            <a:r>
              <a:rPr lang="en-US" sz="3200" dirty="0"/>
              <a:t>In the middle layer we see data logic, data transformations </a:t>
            </a:r>
            <a:r>
              <a:rPr lang="en-US" sz="3200" dirty="0" smtClean="0"/>
              <a:t>&amp; </a:t>
            </a:r>
            <a:r>
              <a:rPr lang="en-US" sz="3200" dirty="0"/>
              <a:t>”how” to talk to the database</a:t>
            </a:r>
          </a:p>
          <a:p>
            <a:pPr lvl="1"/>
            <a:r>
              <a:rPr lang="en-US" sz="2800" dirty="0"/>
              <a:t>C</a:t>
            </a:r>
            <a:r>
              <a:rPr lang="en-US" sz="2800" dirty="0" smtClean="0"/>
              <a:t>onnectivity </a:t>
            </a:r>
            <a:r>
              <a:rPr lang="en-US" sz="2800" dirty="0"/>
              <a:t>often referred to as “</a:t>
            </a:r>
            <a:r>
              <a:rPr lang="en-US" sz="2800" b="1" dirty="0">
                <a:solidFill>
                  <a:schemeClr val="accent4"/>
                </a:solidFill>
              </a:rPr>
              <a:t>middleware</a:t>
            </a:r>
            <a:r>
              <a:rPr lang="en-US" sz="2800" dirty="0"/>
              <a:t>”</a:t>
            </a:r>
          </a:p>
        </p:txBody>
      </p:sp>
      <p:sp>
        <p:nvSpPr>
          <p:cNvPr id="4" name="Rounded Rectangle 3">
            <a:extLst>
              <a:ext uri="{FF2B5EF4-FFF2-40B4-BE49-F238E27FC236}">
                <a16:creationId xmlns:a16="http://schemas.microsoft.com/office/drawing/2014/main" id="{FAB394B7-4C44-744F-BC31-F2FA656EFB54}"/>
              </a:ext>
            </a:extLst>
          </p:cNvPr>
          <p:cNvSpPr/>
          <p:nvPr/>
        </p:nvSpPr>
        <p:spPr>
          <a:xfrm>
            <a:off x="8669867" y="322156"/>
            <a:ext cx="3308773" cy="1063731"/>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400" dirty="0"/>
              <a:t>Azure Data Studio</a:t>
            </a:r>
          </a:p>
        </p:txBody>
      </p:sp>
      <p:graphicFrame>
        <p:nvGraphicFramePr>
          <p:cNvPr id="5" name="Diagram 4">
            <a:extLst>
              <a:ext uri="{FF2B5EF4-FFF2-40B4-BE49-F238E27FC236}">
                <a16:creationId xmlns:a16="http://schemas.microsoft.com/office/drawing/2014/main" id="{04232111-A5F4-F743-A08E-B17E3EFF2934}"/>
              </a:ext>
            </a:extLst>
          </p:cNvPr>
          <p:cNvGraphicFramePr/>
          <p:nvPr>
            <p:extLst>
              <p:ext uri="{D42A27DB-BD31-4B8C-83A1-F6EECF244321}">
                <p14:modId xmlns:p14="http://schemas.microsoft.com/office/powerpoint/2010/main" val="1257416049"/>
              </p:ext>
            </p:extLst>
          </p:nvPr>
        </p:nvGraphicFramePr>
        <p:xfrm>
          <a:off x="9083040" y="2286000"/>
          <a:ext cx="2997200" cy="4325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17913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10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1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D12ED-23DD-9D44-BB02-5C0DEEBC5A57}"/>
              </a:ext>
            </a:extLst>
          </p:cNvPr>
          <p:cNvSpPr>
            <a:spLocks noGrp="1"/>
          </p:cNvSpPr>
          <p:nvPr>
            <p:ph type="title"/>
          </p:nvPr>
        </p:nvSpPr>
        <p:spPr>
          <a:xfrm>
            <a:off x="838200" y="121285"/>
            <a:ext cx="10515600" cy="996315"/>
          </a:xfrm>
        </p:spPr>
        <p:txBody>
          <a:bodyPr/>
          <a:lstStyle/>
          <a:p>
            <a:r>
              <a:rPr lang="en-US" dirty="0"/>
              <a:t>Connectivity options (not exhaustive)</a:t>
            </a:r>
          </a:p>
        </p:txBody>
      </p:sp>
      <p:sp>
        <p:nvSpPr>
          <p:cNvPr id="3" name="Content Placeholder 2">
            <a:extLst>
              <a:ext uri="{FF2B5EF4-FFF2-40B4-BE49-F238E27FC236}">
                <a16:creationId xmlns:a16="http://schemas.microsoft.com/office/drawing/2014/main" id="{59A79183-8B95-EB4E-8BE0-7682EBA4AA34}"/>
              </a:ext>
            </a:extLst>
          </p:cNvPr>
          <p:cNvSpPr>
            <a:spLocks noGrp="1"/>
          </p:cNvSpPr>
          <p:nvPr>
            <p:ph idx="1"/>
          </p:nvPr>
        </p:nvSpPr>
        <p:spPr>
          <a:xfrm>
            <a:off x="838200" y="1317624"/>
            <a:ext cx="10515600" cy="4270375"/>
          </a:xfrm>
        </p:spPr>
        <p:txBody>
          <a:bodyPr>
            <a:normAutofit/>
          </a:bodyPr>
          <a:lstStyle/>
          <a:p>
            <a:r>
              <a:rPr lang="en-US" sz="3200" dirty="0"/>
              <a:t>Native SQL Connectivity – provided by vendor</a:t>
            </a:r>
          </a:p>
          <a:p>
            <a:r>
              <a:rPr lang="en-US" sz="3200" dirty="0"/>
              <a:t>ODBC, DAO and RDO</a:t>
            </a:r>
          </a:p>
          <a:p>
            <a:pPr lvl="1"/>
            <a:r>
              <a:rPr lang="en-US" sz="2800" dirty="0">
                <a:solidFill>
                  <a:schemeClr val="accent4"/>
                </a:solidFill>
              </a:rPr>
              <a:t>O</a:t>
            </a:r>
            <a:r>
              <a:rPr lang="en-US" sz="2800" dirty="0"/>
              <a:t>pen </a:t>
            </a:r>
            <a:r>
              <a:rPr lang="en-US" sz="2800" dirty="0">
                <a:solidFill>
                  <a:schemeClr val="accent4"/>
                </a:solidFill>
              </a:rPr>
              <a:t>D</a:t>
            </a:r>
            <a:r>
              <a:rPr lang="en-US" sz="2800" dirty="0"/>
              <a:t>ata</a:t>
            </a:r>
            <a:r>
              <a:rPr lang="en-US" sz="2800" dirty="0">
                <a:solidFill>
                  <a:schemeClr val="accent4"/>
                </a:solidFill>
              </a:rPr>
              <a:t>b</a:t>
            </a:r>
            <a:r>
              <a:rPr lang="en-US" sz="2800" dirty="0"/>
              <a:t>ase </a:t>
            </a:r>
            <a:r>
              <a:rPr lang="en-US" sz="2800" dirty="0">
                <a:solidFill>
                  <a:schemeClr val="accent4"/>
                </a:solidFill>
              </a:rPr>
              <a:t>C</a:t>
            </a:r>
            <a:r>
              <a:rPr lang="en-US" sz="2800" dirty="0"/>
              <a:t>onnectivity</a:t>
            </a:r>
          </a:p>
          <a:p>
            <a:pPr lvl="1"/>
            <a:r>
              <a:rPr lang="en-US" sz="2800" dirty="0">
                <a:solidFill>
                  <a:schemeClr val="accent4"/>
                </a:solidFill>
              </a:rPr>
              <a:t>D</a:t>
            </a:r>
            <a:r>
              <a:rPr lang="en-US" sz="2800" dirty="0"/>
              <a:t>ata </a:t>
            </a:r>
            <a:r>
              <a:rPr lang="en-US" sz="2800" dirty="0">
                <a:solidFill>
                  <a:schemeClr val="accent4"/>
                </a:solidFill>
              </a:rPr>
              <a:t>A</a:t>
            </a:r>
            <a:r>
              <a:rPr lang="en-US" sz="2800" dirty="0"/>
              <a:t>ccess </a:t>
            </a:r>
            <a:r>
              <a:rPr lang="en-US" sz="2800" dirty="0">
                <a:solidFill>
                  <a:schemeClr val="accent4"/>
                </a:solidFill>
              </a:rPr>
              <a:t>O</a:t>
            </a:r>
            <a:r>
              <a:rPr lang="en-US" sz="2800" dirty="0"/>
              <a:t>bjects</a:t>
            </a:r>
          </a:p>
          <a:p>
            <a:pPr lvl="1"/>
            <a:r>
              <a:rPr lang="en-US" sz="2800" dirty="0">
                <a:solidFill>
                  <a:schemeClr val="accent4"/>
                </a:solidFill>
              </a:rPr>
              <a:t>R</a:t>
            </a:r>
            <a:r>
              <a:rPr lang="en-US" sz="2800" dirty="0"/>
              <a:t>emote </a:t>
            </a:r>
            <a:r>
              <a:rPr lang="en-US" sz="2800" dirty="0">
                <a:solidFill>
                  <a:schemeClr val="accent4"/>
                </a:solidFill>
              </a:rPr>
              <a:t>D</a:t>
            </a:r>
            <a:r>
              <a:rPr lang="en-US" sz="2800" dirty="0"/>
              <a:t>ata </a:t>
            </a:r>
            <a:r>
              <a:rPr lang="en-US" sz="2800" dirty="0">
                <a:solidFill>
                  <a:schemeClr val="accent4"/>
                </a:solidFill>
              </a:rPr>
              <a:t>O</a:t>
            </a:r>
            <a:r>
              <a:rPr lang="en-US" sz="2800" dirty="0"/>
              <a:t>bjects</a:t>
            </a:r>
          </a:p>
          <a:p>
            <a:r>
              <a:rPr lang="en-US" sz="3200" dirty="0"/>
              <a:t>OLE-DB – Object Linking and Embedding for Database</a:t>
            </a:r>
          </a:p>
          <a:p>
            <a:r>
              <a:rPr lang="en-US" sz="3200" dirty="0"/>
              <a:t>ADO.NET</a:t>
            </a:r>
          </a:p>
          <a:p>
            <a:r>
              <a:rPr lang="en-US" sz="3200" dirty="0"/>
              <a:t>PDO – PHP Data Objects</a:t>
            </a:r>
          </a:p>
        </p:txBody>
      </p:sp>
    </p:spTree>
    <p:extLst>
      <p:ext uri="{BB962C8B-B14F-4D97-AF65-F5344CB8AC3E}">
        <p14:creationId xmlns:p14="http://schemas.microsoft.com/office/powerpoint/2010/main" val="10934820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1000"/>
                                        <p:tgtEl>
                                          <p:spTgt spid="3">
                                            <p:txEl>
                                              <p:pRg st="5" end="5"/>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1000"/>
                                        <p:tgtEl>
                                          <p:spTgt spid="3">
                                            <p:txEl>
                                              <p:pRg st="6" end="6"/>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 15.2 illustrates client applications using ODBC, DAO, and RDO to access databases. " title="Figure 15.2">
            <a:extLst>
              <a:ext uri="{FF2B5EF4-FFF2-40B4-BE49-F238E27FC236}">
                <a16:creationId xmlns:a16="http://schemas.microsoft.com/office/drawing/2014/main" id="{F34AADB3-5B33-114D-B0CE-F9B40241C74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6830"/>
          <a:stretch/>
        </p:blipFill>
        <p:spPr>
          <a:xfrm>
            <a:off x="389466" y="233085"/>
            <a:ext cx="4649893" cy="5477846"/>
          </a:xfrm>
          <a:prstGeom prst="rect">
            <a:avLst/>
          </a:prstGeom>
        </p:spPr>
      </p:pic>
      <p:pic>
        <p:nvPicPr>
          <p:cNvPr id="3" name="Picture 2" descr="Figure 15.5 illustrates the ADO/OLE-DB architecture and how it interacts with ODBC and native connectivity options through client applications, service providers, and data providers. ">
            <a:extLst>
              <a:ext uri="{FF2B5EF4-FFF2-40B4-BE49-F238E27FC236}">
                <a16:creationId xmlns:a16="http://schemas.microsoft.com/office/drawing/2014/main" id="{C1FAAAC6-CA03-B44B-A8DC-2ED4399C5B3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9584"/>
          <a:stretch/>
        </p:blipFill>
        <p:spPr>
          <a:xfrm>
            <a:off x="5712113" y="212765"/>
            <a:ext cx="6357968" cy="5498166"/>
          </a:xfrm>
          <a:prstGeom prst="rect">
            <a:avLst/>
          </a:prstGeom>
        </p:spPr>
      </p:pic>
    </p:spTree>
    <p:extLst>
      <p:ext uri="{BB962C8B-B14F-4D97-AF65-F5344CB8AC3E}">
        <p14:creationId xmlns:p14="http://schemas.microsoft.com/office/powerpoint/2010/main" val="35195144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ure 15.6 illustrates the main components of the ADO.NET object model, including data consumers, client applications, data providers, and the database. ">
            <a:extLst>
              <a:ext uri="{FF2B5EF4-FFF2-40B4-BE49-F238E27FC236}">
                <a16:creationId xmlns:a16="http://schemas.microsoft.com/office/drawing/2014/main" id="{FB33ADA9-5EA7-1A4E-B939-9CB75B4CDC0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4892"/>
          <a:stretch/>
        </p:blipFill>
        <p:spPr>
          <a:xfrm>
            <a:off x="193041" y="270932"/>
            <a:ext cx="5643738" cy="5073227"/>
          </a:xfrm>
          <a:prstGeom prst="rect">
            <a:avLst/>
          </a:prstGeom>
        </p:spPr>
      </p:pic>
      <p:pic>
        <p:nvPicPr>
          <p:cNvPr id="4" name="Picture 3">
            <a:extLst>
              <a:ext uri="{FF2B5EF4-FFF2-40B4-BE49-F238E27FC236}">
                <a16:creationId xmlns:a16="http://schemas.microsoft.com/office/drawing/2014/main" id="{EC443FC7-F6E5-0D41-A7E2-A7B108116797}"/>
              </a:ext>
            </a:extLst>
          </p:cNvPr>
          <p:cNvPicPr>
            <a:picLocks noChangeAspect="1"/>
          </p:cNvPicPr>
          <p:nvPr/>
        </p:nvPicPr>
        <p:blipFill rotWithShape="1">
          <a:blip r:embed="rId3"/>
          <a:srcRect l="3189"/>
          <a:stretch/>
        </p:blipFill>
        <p:spPr>
          <a:xfrm>
            <a:off x="5947710" y="288712"/>
            <a:ext cx="6102897" cy="4120727"/>
          </a:xfrm>
          <a:prstGeom prst="rect">
            <a:avLst/>
          </a:prstGeom>
        </p:spPr>
      </p:pic>
    </p:spTree>
    <p:extLst>
      <p:ext uri="{BB962C8B-B14F-4D97-AF65-F5344CB8AC3E}">
        <p14:creationId xmlns:p14="http://schemas.microsoft.com/office/powerpoint/2010/main" val="37843704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61925"/>
            <a:ext cx="10515600" cy="854075"/>
          </a:xfrm>
        </p:spPr>
        <p:txBody>
          <a:bodyPr/>
          <a:lstStyle/>
          <a:p>
            <a:r>
              <a:rPr lang="en-GB" dirty="0"/>
              <a:t>Active Server </a:t>
            </a:r>
            <a:r>
              <a:rPr lang="en-GB" dirty="0" smtClean="0"/>
              <a:t>Pages</a:t>
            </a:r>
            <a:r>
              <a:rPr lang="en-GB" dirty="0"/>
              <a:t> </a:t>
            </a:r>
            <a:r>
              <a:rPr lang="en-GB" dirty="0" smtClean="0"/>
              <a:t>(ASP)</a:t>
            </a:r>
            <a:endParaRPr lang="en-GB" dirty="0"/>
          </a:p>
        </p:txBody>
      </p:sp>
      <p:sp>
        <p:nvSpPr>
          <p:cNvPr id="3" name="Content Placeholder 2"/>
          <p:cNvSpPr>
            <a:spLocks noGrp="1"/>
          </p:cNvSpPr>
          <p:nvPr>
            <p:ph idx="1"/>
          </p:nvPr>
        </p:nvSpPr>
        <p:spPr>
          <a:xfrm>
            <a:off x="568960" y="1297304"/>
            <a:ext cx="11155680" cy="5062855"/>
          </a:xfrm>
        </p:spPr>
        <p:txBody>
          <a:bodyPr>
            <a:normAutofit/>
          </a:bodyPr>
          <a:lstStyle/>
          <a:p>
            <a:r>
              <a:rPr lang="en-GB" sz="3200" dirty="0" smtClean="0"/>
              <a:t>Microsoft's </a:t>
            </a:r>
            <a:r>
              <a:rPr lang="en-GB" sz="3200" dirty="0"/>
              <a:t>first server-side scripting </a:t>
            </a:r>
            <a:r>
              <a:rPr lang="en-GB" sz="3200" dirty="0" smtClean="0"/>
              <a:t>technology </a:t>
            </a:r>
            <a:r>
              <a:rPr lang="en-GB" sz="3200" dirty="0"/>
              <a:t>for </a:t>
            </a:r>
            <a:r>
              <a:rPr lang="en-GB" sz="3200" dirty="0" smtClean="0"/>
              <a:t>creating dynamic interactive web pages</a:t>
            </a:r>
          </a:p>
          <a:p>
            <a:r>
              <a:rPr lang="en-GB" sz="3200" dirty="0" smtClean="0"/>
              <a:t>Initial release </a:t>
            </a:r>
            <a:r>
              <a:rPr lang="en-GB" sz="3200" dirty="0"/>
              <a:t>as </a:t>
            </a:r>
            <a:r>
              <a:rPr lang="en-GB" sz="3200" dirty="0" smtClean="0"/>
              <a:t>add-on </a:t>
            </a:r>
            <a:r>
              <a:rPr lang="en-GB" sz="3200" dirty="0"/>
              <a:t>to </a:t>
            </a:r>
            <a:r>
              <a:rPr lang="en-GB" sz="3200" dirty="0" smtClean="0"/>
              <a:t>IIS </a:t>
            </a:r>
          </a:p>
          <a:p>
            <a:r>
              <a:rPr lang="en-GB" sz="3200" dirty="0"/>
              <a:t>U</a:t>
            </a:r>
            <a:r>
              <a:rPr lang="en-GB" sz="3200" dirty="0" smtClean="0"/>
              <a:t>ses scripting on the Server </a:t>
            </a:r>
            <a:r>
              <a:rPr lang="en-GB" sz="3200" dirty="0"/>
              <a:t>to generate </a:t>
            </a:r>
            <a:r>
              <a:rPr lang="en-GB" sz="3200" dirty="0" smtClean="0"/>
              <a:t>content</a:t>
            </a:r>
          </a:p>
          <a:p>
            <a:pPr lvl="1"/>
            <a:r>
              <a:rPr lang="en-GB" sz="2800" dirty="0" smtClean="0"/>
              <a:t>sent </a:t>
            </a:r>
            <a:r>
              <a:rPr lang="en-GB" sz="2800" dirty="0"/>
              <a:t>to the client's web browser via HTTP </a:t>
            </a:r>
            <a:r>
              <a:rPr lang="en-GB" sz="2800" dirty="0" smtClean="0"/>
              <a:t>response</a:t>
            </a:r>
          </a:p>
          <a:p>
            <a:r>
              <a:rPr lang="en-GB" sz="3200" dirty="0" smtClean="0"/>
              <a:t>ASP </a:t>
            </a:r>
            <a:r>
              <a:rPr lang="en-GB" sz="3200" dirty="0"/>
              <a:t>interpreter reads </a:t>
            </a:r>
            <a:r>
              <a:rPr lang="en-GB" sz="3200" dirty="0" smtClean="0"/>
              <a:t>&amp; </a:t>
            </a:r>
            <a:r>
              <a:rPr lang="en-GB" sz="3200" dirty="0"/>
              <a:t>executes all script code </a:t>
            </a:r>
            <a:endParaRPr lang="en-GB" sz="3200" dirty="0" smtClean="0"/>
          </a:p>
          <a:p>
            <a:r>
              <a:rPr lang="en-GB" dirty="0"/>
              <a:t>Web pages with the .asp filename extension use </a:t>
            </a:r>
            <a:r>
              <a:rPr lang="en-GB" dirty="0" smtClean="0"/>
              <a:t>ASP - also </a:t>
            </a:r>
            <a:r>
              <a:rPr lang="en-GB" dirty="0"/>
              <a:t>.</a:t>
            </a:r>
            <a:r>
              <a:rPr lang="en-GB" dirty="0" err="1"/>
              <a:t>htm</a:t>
            </a:r>
            <a:r>
              <a:rPr lang="en-GB" dirty="0"/>
              <a:t> or .html extensions</a:t>
            </a:r>
          </a:p>
        </p:txBody>
      </p:sp>
    </p:spTree>
    <p:extLst>
      <p:ext uri="{BB962C8B-B14F-4D97-AF65-F5344CB8AC3E}">
        <p14:creationId xmlns:p14="http://schemas.microsoft.com/office/powerpoint/2010/main" val="38485074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10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10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1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xfrm>
            <a:off x="838200" y="80645"/>
            <a:ext cx="10515600" cy="1057275"/>
          </a:xfrm>
        </p:spPr>
        <p:txBody>
          <a:bodyPr/>
          <a:lstStyle/>
          <a:p>
            <a:r>
              <a:rPr lang="en-GB" altLang="en-US" dirty="0"/>
              <a:t>What is ASP?</a:t>
            </a:r>
          </a:p>
        </p:txBody>
      </p:sp>
      <p:sp>
        <p:nvSpPr>
          <p:cNvPr id="95235" name="Rectangle 3"/>
          <p:cNvSpPr>
            <a:spLocks noGrp="1" noChangeArrowheads="1"/>
          </p:cNvSpPr>
          <p:nvPr>
            <p:ph type="body" idx="1"/>
          </p:nvPr>
        </p:nvSpPr>
        <p:spPr>
          <a:xfrm>
            <a:off x="838200" y="1236344"/>
            <a:ext cx="10515600" cy="5225415"/>
          </a:xfrm>
        </p:spPr>
        <p:txBody>
          <a:bodyPr>
            <a:normAutofit/>
          </a:bodyPr>
          <a:lstStyle/>
          <a:p>
            <a:r>
              <a:rPr lang="en-GB" altLang="en-US" sz="3200" dirty="0" smtClean="0"/>
              <a:t>text </a:t>
            </a:r>
            <a:r>
              <a:rPr lang="en-GB" altLang="en-US" sz="3200" dirty="0"/>
              <a:t>file </a:t>
            </a:r>
            <a:r>
              <a:rPr lang="en-GB" altLang="en-US" sz="3200" dirty="0" smtClean="0"/>
              <a:t>script</a:t>
            </a:r>
            <a:endParaRPr lang="en-GB" altLang="en-US" sz="3200" b="1" dirty="0"/>
          </a:p>
          <a:p>
            <a:pPr lvl="1"/>
            <a:r>
              <a:rPr lang="en-GB" altLang="en-US" sz="3200" dirty="0"/>
              <a:t>contains HTML, client- &amp; server-side script</a:t>
            </a:r>
          </a:p>
          <a:p>
            <a:r>
              <a:rPr lang="en-GB" altLang="en-US" sz="3200" dirty="0" smtClean="0">
                <a:latin typeface="Arial" panose="020B0604020202020204" pitchFamily="34" charset="0"/>
              </a:rPr>
              <a:t>Scripts written </a:t>
            </a:r>
            <a:r>
              <a:rPr lang="en-GB" altLang="en-US" sz="3200" dirty="0">
                <a:latin typeface="Arial" panose="020B0604020202020204" pitchFamily="34" charset="0"/>
              </a:rPr>
              <a:t>in plain text </a:t>
            </a:r>
            <a:r>
              <a:rPr lang="en-GB" altLang="en-US" sz="3200" dirty="0" smtClean="0">
                <a:latin typeface="Arial" panose="020B0604020202020204" pitchFamily="34" charset="0"/>
              </a:rPr>
              <a:t>, created </a:t>
            </a:r>
            <a:r>
              <a:rPr lang="en-GB" altLang="en-US" sz="3200" dirty="0">
                <a:latin typeface="Arial" panose="020B0604020202020204" pitchFamily="34" charset="0"/>
              </a:rPr>
              <a:t>using any text editor</a:t>
            </a:r>
          </a:p>
          <a:p>
            <a:pPr>
              <a:buFontTx/>
              <a:buChar char="•"/>
            </a:pPr>
            <a:r>
              <a:rPr lang="en-GB" altLang="en-US" sz="3200" dirty="0" smtClean="0">
                <a:latin typeface="Arial" panose="020B0604020202020204" pitchFamily="34" charset="0"/>
              </a:rPr>
              <a:t>Runs from server-side - not </a:t>
            </a:r>
            <a:r>
              <a:rPr lang="en-GB" altLang="en-US" sz="3200" dirty="0">
                <a:latin typeface="Arial" panose="020B0604020202020204" pitchFamily="34" charset="0"/>
              </a:rPr>
              <a:t>within a </a:t>
            </a:r>
            <a:r>
              <a:rPr lang="en-GB" altLang="en-US" sz="3200" dirty="0" smtClean="0">
                <a:latin typeface="Arial" panose="020B0604020202020204" pitchFamily="34" charset="0"/>
              </a:rPr>
              <a:t>browser</a:t>
            </a:r>
          </a:p>
          <a:p>
            <a:pPr>
              <a:buFontTx/>
              <a:buChar char="•"/>
            </a:pPr>
            <a:r>
              <a:rPr lang="en-GB" altLang="en-US" sz="3200" dirty="0" smtClean="0"/>
              <a:t>Server process scripts </a:t>
            </a:r>
            <a:r>
              <a:rPr lang="en-GB" altLang="en-US" sz="3200" dirty="0"/>
              <a:t>when </a:t>
            </a:r>
            <a:r>
              <a:rPr lang="en-GB" altLang="en-US" sz="3200" dirty="0" smtClean="0"/>
              <a:t>called </a:t>
            </a:r>
            <a:r>
              <a:rPr lang="en-GB" altLang="en-US" sz="3200" dirty="0"/>
              <a:t>from a web client</a:t>
            </a:r>
            <a:endParaRPr lang="en-GB" altLang="en-US" sz="3200" dirty="0">
              <a:latin typeface="Arial" panose="020B0604020202020204" pitchFamily="34" charset="0"/>
            </a:endParaRPr>
          </a:p>
          <a:p>
            <a:pPr>
              <a:buFontTx/>
              <a:buChar char="•"/>
            </a:pPr>
            <a:r>
              <a:rPr lang="en-GB" altLang="en-US" sz="3200" dirty="0">
                <a:latin typeface="Arial" panose="020B0604020202020204" pitchFamily="34" charset="0"/>
              </a:rPr>
              <a:t> Processed by Web server before sending to </a:t>
            </a:r>
            <a:r>
              <a:rPr lang="en-GB" altLang="en-US" sz="3200" dirty="0" smtClean="0">
                <a:latin typeface="Arial" panose="020B0604020202020204" pitchFamily="34" charset="0"/>
              </a:rPr>
              <a:t>browser</a:t>
            </a:r>
            <a:endParaRPr lang="en-GB" altLang="en-US" sz="3200" dirty="0">
              <a:latin typeface="Arial" panose="020B0604020202020204" pitchFamily="34" charset="0"/>
            </a:endParaRPr>
          </a:p>
        </p:txBody>
      </p:sp>
    </p:spTree>
    <p:extLst>
      <p:ext uri="{BB962C8B-B14F-4D97-AF65-F5344CB8AC3E}">
        <p14:creationId xmlns:p14="http://schemas.microsoft.com/office/powerpoint/2010/main" val="107507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5235">
                                            <p:txEl>
                                              <p:pRg st="3" end="3"/>
                                            </p:txEl>
                                          </p:spTgt>
                                        </p:tgtEl>
                                        <p:attrNameLst>
                                          <p:attrName>style.visibility</p:attrName>
                                        </p:attrNameLst>
                                      </p:cBhvr>
                                      <p:to>
                                        <p:strVal val="visible"/>
                                      </p:to>
                                    </p:set>
                                    <p:animEffect transition="in" filter="fade">
                                      <p:cBhvr>
                                        <p:cTn id="7" dur="1000"/>
                                        <p:tgtEl>
                                          <p:spTgt spid="95235">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5235">
                                            <p:txEl>
                                              <p:pRg st="4" end="4"/>
                                            </p:txEl>
                                          </p:spTgt>
                                        </p:tgtEl>
                                        <p:attrNameLst>
                                          <p:attrName>style.visibility</p:attrName>
                                        </p:attrNameLst>
                                      </p:cBhvr>
                                      <p:to>
                                        <p:strVal val="visible"/>
                                      </p:to>
                                    </p:set>
                                    <p:animEffect transition="in" filter="fade">
                                      <p:cBhvr>
                                        <p:cTn id="10" dur="1000"/>
                                        <p:tgtEl>
                                          <p:spTgt spid="9523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5235">
                                            <p:txEl>
                                              <p:pRg st="5" end="5"/>
                                            </p:txEl>
                                          </p:spTgt>
                                        </p:tgtEl>
                                        <p:attrNameLst>
                                          <p:attrName>style.visibility</p:attrName>
                                        </p:attrNameLst>
                                      </p:cBhvr>
                                      <p:to>
                                        <p:strVal val="visible"/>
                                      </p:to>
                                    </p:set>
                                    <p:animEffect transition="in" filter="fade">
                                      <p:cBhvr>
                                        <p:cTn id="13" dur="1000"/>
                                        <p:tgtEl>
                                          <p:spTgt spid="952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x0064_do2 xmlns="6012c4bf-0b91-4f3e-b722-ad8a8e41f5a5">PowerPoint</_x0064_do2>
    <SharedWithUsers xmlns="26c71075-24fd-4ed4-8185-25178c839b88">
      <UserInfo>
        <DisplayName>Toby Russell</DisplayName>
        <AccountId>46</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52016E78E9AF74EA603C9F795980204" ma:contentTypeVersion="5" ma:contentTypeDescription="Create a new document." ma:contentTypeScope="" ma:versionID="c1e1e6aedf02edd7c4d2a68a70a62cba">
  <xsd:schema xmlns:xsd="http://www.w3.org/2001/XMLSchema" xmlns:xs="http://www.w3.org/2001/XMLSchema" xmlns:p="http://schemas.microsoft.com/office/2006/metadata/properties" xmlns:ns1="6012c4bf-0b91-4f3e-b722-ad8a8e41f5a5" xmlns:ns3="26c71075-24fd-4ed4-8185-25178c839b88" targetNamespace="http://schemas.microsoft.com/office/2006/metadata/properties" ma:root="true" ma:fieldsID="769cf83ee6f38eddc33b23a4eeb00c36" ns1:_="" ns3:_="">
    <xsd:import namespace="6012c4bf-0b91-4f3e-b722-ad8a8e41f5a5"/>
    <xsd:import namespace="26c71075-24fd-4ed4-8185-25178c839b88"/>
    <xsd:element name="properties">
      <xsd:complexType>
        <xsd:sequence>
          <xsd:element name="documentManagement">
            <xsd:complexType>
              <xsd:all>
                <xsd:element ref="ns1:_x0064_do2" minOccurs="0"/>
                <xsd:element ref="ns1:MediaServiceMetadata" minOccurs="0"/>
                <xsd:element ref="ns1: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12c4bf-0b91-4f3e-b722-ad8a8e41f5a5" elementFormDefault="qualified">
    <xsd:import namespace="http://schemas.microsoft.com/office/2006/documentManagement/types"/>
    <xsd:import namespace="http://schemas.microsoft.com/office/infopath/2007/PartnerControls"/>
    <xsd:element name="_x0064_do2" ma:index="0" nillable="true" ma:displayName="Template type" ma:internalName="_x0064_do2">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6c71075-24fd-4ed4-8185-25178c839b8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CE2A2A1-8743-46CC-A5B8-52CD41017BCA}">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26c71075-24fd-4ed4-8185-25178c839b88"/>
    <ds:schemaRef ds:uri="http://purl.org/dc/terms/"/>
    <ds:schemaRef ds:uri="http://schemas.openxmlformats.org/package/2006/metadata/core-properties"/>
    <ds:schemaRef ds:uri="6012c4bf-0b91-4f3e-b722-ad8a8e41f5a5"/>
    <ds:schemaRef ds:uri="http://www.w3.org/XML/1998/namespace"/>
    <ds:schemaRef ds:uri="http://purl.org/dc/dcmitype/"/>
  </ds:schemaRefs>
</ds:datastoreItem>
</file>

<file path=customXml/itemProps2.xml><?xml version="1.0" encoding="utf-8"?>
<ds:datastoreItem xmlns:ds="http://schemas.openxmlformats.org/officeDocument/2006/customXml" ds:itemID="{D6643760-C550-45A8-94A5-EBD63996F4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12c4bf-0b91-4f3e-b722-ad8a8e41f5a5"/>
    <ds:schemaRef ds:uri="26c71075-24fd-4ed4-8185-25178c839b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B63A4DF-051D-44BE-AFA8-E8343CB00F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41350</TotalTime>
  <Words>1024</Words>
  <Application>Microsoft Office PowerPoint</Application>
  <PresentationFormat>Widescreen</PresentationFormat>
  <Paragraphs>143</Paragraphs>
  <Slides>20</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COMP2001 Database Connections</vt:lpstr>
      <vt:lpstr>Session</vt:lpstr>
      <vt:lpstr>Single Page Application</vt:lpstr>
      <vt:lpstr>Database Connectivity</vt:lpstr>
      <vt:lpstr>Connectivity options (not exhaustive)</vt:lpstr>
      <vt:lpstr>PowerPoint Presentation</vt:lpstr>
      <vt:lpstr>PowerPoint Presentation</vt:lpstr>
      <vt:lpstr>Active Server Pages (ASP)</vt:lpstr>
      <vt:lpstr>What is ASP?</vt:lpstr>
      <vt:lpstr>ASP.NET</vt:lpstr>
      <vt:lpstr>What is ASP.net?</vt:lpstr>
      <vt:lpstr>How does ASP work?</vt:lpstr>
      <vt:lpstr>Database Connections</vt:lpstr>
      <vt:lpstr>Database Connections</vt:lpstr>
      <vt:lpstr>Azure Data Studio</vt:lpstr>
      <vt:lpstr>Simple ASP.NET MVC Example</vt:lpstr>
      <vt:lpstr>appsettings.json</vt:lpstr>
      <vt:lpstr>ASP.NET and C#</vt:lpstr>
      <vt:lpstr>ASP.NET : Application</vt:lpstr>
      <vt:lpstr> University of Plymouth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Lee</dc:creator>
  <cp:lastModifiedBy>Martin Read</cp:lastModifiedBy>
  <cp:revision>286</cp:revision>
  <dcterms:created xsi:type="dcterms:W3CDTF">2018-04-15T20:11:32Z</dcterms:created>
  <dcterms:modified xsi:type="dcterms:W3CDTF">2023-11-07T13:54:30Z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0x010100652016E78E9AF74EA603C9F795980204</vt:lpwstr>
  </property>
</Properties>
</file>

<file path=docProps/thumbnail.jpeg>
</file>